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3" r:id="rId1"/>
  </p:sldMasterIdLst>
  <p:sldIdLst>
    <p:sldId id="256" r:id="rId2"/>
    <p:sldId id="257" r:id="rId3"/>
    <p:sldId id="258" r:id="rId4"/>
    <p:sldId id="259" r:id="rId5"/>
    <p:sldId id="260" r:id="rId6"/>
    <p:sldId id="261" r:id="rId7"/>
    <p:sldId id="262" r:id="rId8"/>
    <p:sldId id="263" r:id="rId9"/>
    <p:sldId id="304" r:id="rId10"/>
    <p:sldId id="264" r:id="rId11"/>
    <p:sldId id="265" r:id="rId12"/>
    <p:sldId id="266" r:id="rId13"/>
    <p:sldId id="267" r:id="rId14"/>
    <p:sldId id="314" r:id="rId15"/>
    <p:sldId id="305" r:id="rId16"/>
    <p:sldId id="307" r:id="rId17"/>
    <p:sldId id="269" r:id="rId18"/>
    <p:sldId id="316" r:id="rId19"/>
    <p:sldId id="317" r:id="rId20"/>
    <p:sldId id="318" r:id="rId21"/>
    <p:sldId id="319" r:id="rId22"/>
    <p:sldId id="320" r:id="rId23"/>
    <p:sldId id="321" r:id="rId24"/>
    <p:sldId id="322" r:id="rId25"/>
    <p:sldId id="270" r:id="rId26"/>
    <p:sldId id="311" r:id="rId27"/>
    <p:sldId id="325" r:id="rId28"/>
    <p:sldId id="326" r:id="rId29"/>
    <p:sldId id="327" r:id="rId30"/>
    <p:sldId id="328" r:id="rId31"/>
    <p:sldId id="329" r:id="rId32"/>
    <p:sldId id="330" r:id="rId33"/>
    <p:sldId id="331" r:id="rId34"/>
    <p:sldId id="333" r:id="rId35"/>
    <p:sldId id="332" r:id="rId36"/>
    <p:sldId id="323" r:id="rId37"/>
    <p:sldId id="313" r:id="rId38"/>
    <p:sldId id="268" r:id="rId39"/>
    <p:sldId id="324" r:id="rId40"/>
    <p:sldId id="271" r:id="rId41"/>
    <p:sldId id="334" r:id="rId42"/>
    <p:sldId id="335" r:id="rId43"/>
    <p:sldId id="336" r:id="rId44"/>
    <p:sldId id="337" r:id="rId45"/>
    <p:sldId id="338"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Lst>
  <p:sldSz cx="10080625" cy="7559675"/>
  <p:notesSz cx="7559675" cy="10691813"/>
  <p:defaultTextStyle>
    <a:defPPr>
      <a:defRPr lang="de-DE"/>
    </a:defPPr>
    <a:lvl1pPr marL="0" algn="l" defTabSz="914305" rtl="0" eaLnBrk="1" latinLnBrk="0" hangingPunct="1">
      <a:defRPr sz="1800" kern="1200">
        <a:solidFill>
          <a:schemeClr val="tx1"/>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6"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1" algn="l" defTabSz="91430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2058" y="-90"/>
      </p:cViewPr>
      <p:guideLst>
        <p:guide orient="horz" pos="2381"/>
        <p:guide pos="3175"/>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3"/>
            <a:ext cx="8568531" cy="1620430"/>
          </a:xfrm>
        </p:spPr>
        <p:txBody>
          <a:bodyPr/>
          <a:lstStyle/>
          <a:p>
            <a:r>
              <a:rPr lang="en-US" smtClean="0"/>
              <a:t>Click to edit Master title style</a:t>
            </a:r>
            <a:endParaRPr lang="de-DE"/>
          </a:p>
        </p:txBody>
      </p:sp>
      <p:sp>
        <p:nvSpPr>
          <p:cNvPr id="3" name="Subtitle 2"/>
          <p:cNvSpPr>
            <a:spLocks noGrp="1"/>
          </p:cNvSpPr>
          <p:nvPr>
            <p:ph type="subTitle" idx="1"/>
          </p:nvPr>
        </p:nvSpPr>
        <p:spPr>
          <a:xfrm>
            <a:off x="1512094" y="4283818"/>
            <a:ext cx="7056438" cy="1931917"/>
          </a:xfrm>
        </p:spPr>
        <p:txBody>
          <a:bodyPr/>
          <a:lstStyle>
            <a:lvl1pPr marL="0" indent="0" algn="ctr">
              <a:buNone/>
              <a:defRPr>
                <a:solidFill>
                  <a:schemeClr val="tx1">
                    <a:tint val="75000"/>
                  </a:schemeClr>
                </a:solidFill>
              </a:defRPr>
            </a:lvl1pPr>
            <a:lvl2pPr marL="503816" indent="0" algn="ctr">
              <a:buNone/>
              <a:defRPr>
                <a:solidFill>
                  <a:schemeClr val="tx1">
                    <a:tint val="75000"/>
                  </a:schemeClr>
                </a:solidFill>
              </a:defRPr>
            </a:lvl2pPr>
            <a:lvl3pPr marL="1007630" indent="0" algn="ctr">
              <a:buNone/>
              <a:defRPr>
                <a:solidFill>
                  <a:schemeClr val="tx1">
                    <a:tint val="75000"/>
                  </a:schemeClr>
                </a:solidFill>
              </a:defRPr>
            </a:lvl3pPr>
            <a:lvl4pPr marL="1511445" indent="0" algn="ctr">
              <a:buNone/>
              <a:defRPr>
                <a:solidFill>
                  <a:schemeClr val="tx1">
                    <a:tint val="75000"/>
                  </a:schemeClr>
                </a:solidFill>
              </a:defRPr>
            </a:lvl4pPr>
            <a:lvl5pPr marL="2015259" indent="0" algn="ctr">
              <a:buNone/>
              <a:defRPr>
                <a:solidFill>
                  <a:schemeClr val="tx1">
                    <a:tint val="75000"/>
                  </a:schemeClr>
                </a:solidFill>
              </a:defRPr>
            </a:lvl5pPr>
            <a:lvl6pPr marL="2519074" indent="0" algn="ctr">
              <a:buNone/>
              <a:defRPr>
                <a:solidFill>
                  <a:schemeClr val="tx1">
                    <a:tint val="75000"/>
                  </a:schemeClr>
                </a:solidFill>
              </a:defRPr>
            </a:lvl6pPr>
            <a:lvl7pPr marL="3022888" indent="0" algn="ctr">
              <a:buNone/>
              <a:defRPr>
                <a:solidFill>
                  <a:schemeClr val="tx1">
                    <a:tint val="75000"/>
                  </a:schemeClr>
                </a:solidFill>
              </a:defRPr>
            </a:lvl7pPr>
            <a:lvl8pPr marL="3526703" indent="0" algn="ctr">
              <a:buNone/>
              <a:defRPr>
                <a:solidFill>
                  <a:schemeClr val="tx1">
                    <a:tint val="75000"/>
                  </a:schemeClr>
                </a:solidFill>
              </a:defRPr>
            </a:lvl8pPr>
            <a:lvl9pPr marL="4030518" indent="0" algn="ctr">
              <a:buNone/>
              <a:defRPr>
                <a:solidFill>
                  <a:schemeClr val="tx1">
                    <a:tint val="75000"/>
                  </a:schemeClr>
                </a:solidFill>
              </a:defRPr>
            </a:lvl9pPr>
          </a:lstStyle>
          <a:p>
            <a:r>
              <a:rPr lang="en-US" smtClean="0"/>
              <a:t>Click to edit Master subtitle style</a:t>
            </a:r>
            <a:endParaRPr lang="de-DE"/>
          </a:p>
        </p:txBody>
      </p:sp>
      <p:sp>
        <p:nvSpPr>
          <p:cNvPr id="4" name="Date Placeholder 3"/>
          <p:cNvSpPr>
            <a:spLocks noGrp="1"/>
          </p:cNvSpPr>
          <p:nvPr>
            <p:ph type="dt" sz="half" idx="10"/>
          </p:nvPr>
        </p:nvSpPr>
        <p:spPr/>
        <p:txBody>
          <a:bodyPr/>
          <a:lstStyle/>
          <a:p>
            <a:fld id="{7CB97365-EBCA-4027-87D5-99FC1D4DF0BB}" type="datetimeFigureOut">
              <a:rPr lang="en-US" smtClean="0"/>
              <a:pPr/>
              <a:t>4/17/2018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4" y="302741"/>
            <a:ext cx="2268141" cy="645022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504031" y="302741"/>
            <a:ext cx="6636411" cy="6450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5"/>
            <a:ext cx="8568531" cy="1501435"/>
          </a:xfrm>
        </p:spPr>
        <p:txBody>
          <a:bodyPr anchor="t"/>
          <a:lstStyle>
            <a:lvl1pPr algn="l">
              <a:defRPr sz="4400" b="1" cap="all"/>
            </a:lvl1pPr>
          </a:lstStyle>
          <a:p>
            <a:r>
              <a:rPr lang="en-US" smtClean="0"/>
              <a:t>Click to edit Master title style</a:t>
            </a:r>
            <a:endParaRPr lang="de-DE"/>
          </a:p>
        </p:txBody>
      </p:sp>
      <p:sp>
        <p:nvSpPr>
          <p:cNvPr id="3" name="Text Placeholder 2"/>
          <p:cNvSpPr>
            <a:spLocks noGrp="1"/>
          </p:cNvSpPr>
          <p:nvPr>
            <p:ph type="body" idx="1"/>
          </p:nvPr>
        </p:nvSpPr>
        <p:spPr>
          <a:xfrm>
            <a:off x="796300" y="3204117"/>
            <a:ext cx="8568531" cy="1653678"/>
          </a:xfrm>
        </p:spPr>
        <p:txBody>
          <a:bodyPr anchor="b"/>
          <a:lstStyle>
            <a:lvl1pPr marL="0" indent="0">
              <a:buNone/>
              <a:defRPr sz="2200">
                <a:solidFill>
                  <a:schemeClr val="tx1">
                    <a:tint val="75000"/>
                  </a:schemeClr>
                </a:solidFill>
              </a:defRPr>
            </a:lvl1pPr>
            <a:lvl2pPr marL="503816" indent="0">
              <a:buNone/>
              <a:defRPr sz="2000">
                <a:solidFill>
                  <a:schemeClr val="tx1">
                    <a:tint val="75000"/>
                  </a:schemeClr>
                </a:solidFill>
              </a:defRPr>
            </a:lvl2pPr>
            <a:lvl3pPr marL="1007630" indent="0">
              <a:buNone/>
              <a:defRPr sz="1800">
                <a:solidFill>
                  <a:schemeClr val="tx1">
                    <a:tint val="75000"/>
                  </a:schemeClr>
                </a:solidFill>
              </a:defRPr>
            </a:lvl3pPr>
            <a:lvl4pPr marL="1511445" indent="0">
              <a:buNone/>
              <a:defRPr sz="1500">
                <a:solidFill>
                  <a:schemeClr val="tx1">
                    <a:tint val="75000"/>
                  </a:schemeClr>
                </a:solidFill>
              </a:defRPr>
            </a:lvl4pPr>
            <a:lvl5pPr marL="2015259" indent="0">
              <a:buNone/>
              <a:defRPr sz="1500">
                <a:solidFill>
                  <a:schemeClr val="tx1">
                    <a:tint val="75000"/>
                  </a:schemeClr>
                </a:solidFill>
              </a:defRPr>
            </a:lvl5pPr>
            <a:lvl6pPr marL="2519074" indent="0">
              <a:buNone/>
              <a:defRPr sz="1500">
                <a:solidFill>
                  <a:schemeClr val="tx1">
                    <a:tint val="75000"/>
                  </a:schemeClr>
                </a:solidFill>
              </a:defRPr>
            </a:lvl6pPr>
            <a:lvl7pPr marL="3022888" indent="0">
              <a:buNone/>
              <a:defRPr sz="1500">
                <a:solidFill>
                  <a:schemeClr val="tx1">
                    <a:tint val="75000"/>
                  </a:schemeClr>
                </a:solidFill>
              </a:defRPr>
            </a:lvl7pPr>
            <a:lvl8pPr marL="3526703" indent="0">
              <a:buNone/>
              <a:defRPr sz="1500">
                <a:solidFill>
                  <a:schemeClr val="tx1">
                    <a:tint val="75000"/>
                  </a:schemeClr>
                </a:solidFill>
              </a:defRPr>
            </a:lvl8pPr>
            <a:lvl9pPr marL="403051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504031" y="1763928"/>
            <a:ext cx="4452276"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5124318" y="1763928"/>
            <a:ext cx="4452276"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816" indent="0">
              <a:buNone/>
              <a:defRPr sz="2200" b="1"/>
            </a:lvl2pPr>
            <a:lvl3pPr marL="1007630" indent="0">
              <a:buNone/>
              <a:defRPr sz="2000" b="1"/>
            </a:lvl3pPr>
            <a:lvl4pPr marL="1511445" indent="0">
              <a:buNone/>
              <a:defRPr sz="1800" b="1"/>
            </a:lvl4pPr>
            <a:lvl5pPr marL="2015259" indent="0">
              <a:buNone/>
              <a:defRPr sz="1800" b="1"/>
            </a:lvl5pPr>
            <a:lvl6pPr marL="2519074" indent="0">
              <a:buNone/>
              <a:defRPr sz="1800" b="1"/>
            </a:lvl6pPr>
            <a:lvl7pPr marL="3022888" indent="0">
              <a:buNone/>
              <a:defRPr sz="1800" b="1"/>
            </a:lvl7pPr>
            <a:lvl8pPr marL="3526703" indent="0">
              <a:buNone/>
              <a:defRPr sz="1800" b="1"/>
            </a:lvl8pPr>
            <a:lvl9pPr marL="403051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816" indent="0">
              <a:buNone/>
              <a:defRPr sz="2200" b="1"/>
            </a:lvl2pPr>
            <a:lvl3pPr marL="1007630" indent="0">
              <a:buNone/>
              <a:defRPr sz="2000" b="1"/>
            </a:lvl3pPr>
            <a:lvl4pPr marL="1511445" indent="0">
              <a:buNone/>
              <a:defRPr sz="1800" b="1"/>
            </a:lvl4pPr>
            <a:lvl5pPr marL="2015259" indent="0">
              <a:buNone/>
              <a:defRPr sz="1800" b="1"/>
            </a:lvl5pPr>
            <a:lvl6pPr marL="2519074" indent="0">
              <a:buNone/>
              <a:defRPr sz="1800" b="1"/>
            </a:lvl6pPr>
            <a:lvl7pPr marL="3022888" indent="0">
              <a:buNone/>
              <a:defRPr sz="1800" b="1"/>
            </a:lvl7pPr>
            <a:lvl8pPr marL="3526703" indent="0">
              <a:buNone/>
              <a:defRPr sz="1800" b="1"/>
            </a:lvl8pPr>
            <a:lvl9pPr marL="403051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e Placeholder 6"/>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Date Placeholder 2"/>
          <p:cNvSpPr>
            <a:spLocks noGrp="1"/>
          </p:cNvSpPr>
          <p:nvPr>
            <p:ph type="dt" sz="half" idx="10"/>
          </p:nvPr>
        </p:nvSpPr>
        <p:spPr/>
        <p:txBody>
          <a:bodyPr/>
          <a:lstStyle/>
          <a:p>
            <a:fld id="{7CB97365-EBCA-4027-87D5-99FC1D4DF0BB}" type="datetimeFigureOut">
              <a:rPr lang="en-US" smtClean="0"/>
              <a:pPr/>
              <a:t>4/17/2018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7"/>
            <a:ext cx="3316456" cy="1280945"/>
          </a:xfrm>
        </p:spPr>
        <p:txBody>
          <a:bodyPr anchor="b"/>
          <a:lstStyle>
            <a:lvl1pPr algn="l">
              <a:defRPr sz="2200" b="1"/>
            </a:lvl1pPr>
          </a:lstStyle>
          <a:p>
            <a:r>
              <a:rPr lang="en-US" smtClean="0"/>
              <a:t>Click to edit Master title style</a:t>
            </a:r>
            <a:endParaRPr lang="de-DE"/>
          </a:p>
        </p:txBody>
      </p:sp>
      <p:sp>
        <p:nvSpPr>
          <p:cNvPr id="3" name="Content Placeholder 2"/>
          <p:cNvSpPr>
            <a:spLocks noGrp="1"/>
          </p:cNvSpPr>
          <p:nvPr>
            <p:ph idx="1"/>
          </p:nvPr>
        </p:nvSpPr>
        <p:spPr>
          <a:xfrm>
            <a:off x="3941248" y="300991"/>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504034" y="1581936"/>
            <a:ext cx="3316456" cy="5171028"/>
          </a:xfrm>
        </p:spPr>
        <p:txBody>
          <a:bodyPr/>
          <a:lstStyle>
            <a:lvl1pPr marL="0" indent="0">
              <a:buNone/>
              <a:defRPr sz="1500"/>
            </a:lvl1pPr>
            <a:lvl2pPr marL="503816" indent="0">
              <a:buNone/>
              <a:defRPr sz="1300"/>
            </a:lvl2pPr>
            <a:lvl3pPr marL="1007630" indent="0">
              <a:buNone/>
              <a:defRPr sz="1100"/>
            </a:lvl3pPr>
            <a:lvl4pPr marL="1511445" indent="0">
              <a:buNone/>
              <a:defRPr sz="1000"/>
            </a:lvl4pPr>
            <a:lvl5pPr marL="2015259" indent="0">
              <a:buNone/>
              <a:defRPr sz="1000"/>
            </a:lvl5pPr>
            <a:lvl6pPr marL="2519074" indent="0">
              <a:buNone/>
              <a:defRPr sz="1000"/>
            </a:lvl6pPr>
            <a:lvl7pPr marL="3022888" indent="0">
              <a:buNone/>
              <a:defRPr sz="1000"/>
            </a:lvl7pPr>
            <a:lvl8pPr marL="3526703" indent="0">
              <a:buNone/>
              <a:defRPr sz="1000"/>
            </a:lvl8pPr>
            <a:lvl9pPr marL="40305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de-DE"/>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816" indent="0">
              <a:buNone/>
              <a:defRPr sz="3100"/>
            </a:lvl2pPr>
            <a:lvl3pPr marL="1007630" indent="0">
              <a:buNone/>
              <a:defRPr sz="2600"/>
            </a:lvl3pPr>
            <a:lvl4pPr marL="1511445" indent="0">
              <a:buNone/>
              <a:defRPr sz="2200"/>
            </a:lvl4pPr>
            <a:lvl5pPr marL="2015259" indent="0">
              <a:buNone/>
              <a:defRPr sz="2200"/>
            </a:lvl5pPr>
            <a:lvl6pPr marL="2519074" indent="0">
              <a:buNone/>
              <a:defRPr sz="2200"/>
            </a:lvl6pPr>
            <a:lvl7pPr marL="3022888" indent="0">
              <a:buNone/>
              <a:defRPr sz="2200"/>
            </a:lvl7pPr>
            <a:lvl8pPr marL="3526703" indent="0">
              <a:buNone/>
              <a:defRPr sz="2200"/>
            </a:lvl8pPr>
            <a:lvl9pPr marL="4030518" indent="0">
              <a:buNone/>
              <a:defRPr sz="2200"/>
            </a:lvl9pPr>
          </a:lstStyle>
          <a:p>
            <a:endParaRPr lang="de-DE"/>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816" indent="0">
              <a:buNone/>
              <a:defRPr sz="1300"/>
            </a:lvl2pPr>
            <a:lvl3pPr marL="1007630" indent="0">
              <a:buNone/>
              <a:defRPr sz="1100"/>
            </a:lvl3pPr>
            <a:lvl4pPr marL="1511445" indent="0">
              <a:buNone/>
              <a:defRPr sz="1000"/>
            </a:lvl4pPr>
            <a:lvl5pPr marL="2015259" indent="0">
              <a:buNone/>
              <a:defRPr sz="1000"/>
            </a:lvl5pPr>
            <a:lvl6pPr marL="2519074" indent="0">
              <a:buNone/>
              <a:defRPr sz="1000"/>
            </a:lvl6pPr>
            <a:lvl7pPr marL="3022888" indent="0">
              <a:buNone/>
              <a:defRPr sz="1000"/>
            </a:lvl7pPr>
            <a:lvl8pPr marL="3526703" indent="0">
              <a:buNone/>
              <a:defRPr sz="1000"/>
            </a:lvl8pPr>
            <a:lvl9pPr marL="40305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61" tIns="50382" rIns="100761" bIns="50382" rtlCol="0" anchor="ctr">
            <a:normAutofit/>
          </a:bodyPr>
          <a:lstStyle/>
          <a:p>
            <a:r>
              <a:rPr lang="en-US" smtClean="0"/>
              <a:t>Click to edit Master title style</a:t>
            </a:r>
            <a:endParaRPr lang="de-DE"/>
          </a:p>
        </p:txBody>
      </p:sp>
      <p:sp>
        <p:nvSpPr>
          <p:cNvPr id="3" name="Text Placeholder 2"/>
          <p:cNvSpPr>
            <a:spLocks noGrp="1"/>
          </p:cNvSpPr>
          <p:nvPr>
            <p:ph type="body" idx="1"/>
          </p:nvPr>
        </p:nvSpPr>
        <p:spPr>
          <a:xfrm>
            <a:off x="504031" y="1763928"/>
            <a:ext cx="9072563" cy="4989036"/>
          </a:xfrm>
          <a:prstGeom prst="rect">
            <a:avLst/>
          </a:prstGeom>
        </p:spPr>
        <p:txBody>
          <a:bodyPr vert="horz" lIns="100761" tIns="50382" rIns="100761" bIns="5038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2"/>
          </p:nvPr>
        </p:nvSpPr>
        <p:spPr>
          <a:xfrm>
            <a:off x="504031" y="7006702"/>
            <a:ext cx="2352146" cy="402483"/>
          </a:xfrm>
          <a:prstGeom prst="rect">
            <a:avLst/>
          </a:prstGeom>
        </p:spPr>
        <p:txBody>
          <a:bodyPr vert="horz" lIns="100761" tIns="50382" rIns="100761" bIns="50382" rtlCol="0" anchor="ctr"/>
          <a:lstStyle>
            <a:lvl1pPr algn="l">
              <a:defRPr sz="1300">
                <a:solidFill>
                  <a:schemeClr val="tx1">
                    <a:tint val="75000"/>
                  </a:schemeClr>
                </a:solidFill>
              </a:defRPr>
            </a:lvl1p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3444214" y="7006702"/>
            <a:ext cx="3192198" cy="402483"/>
          </a:xfrm>
          <a:prstGeom prst="rect">
            <a:avLst/>
          </a:prstGeom>
        </p:spPr>
        <p:txBody>
          <a:bodyPr vert="horz" lIns="100761" tIns="50382" rIns="100761" bIns="50382" rtlCol="0" anchor="ctr"/>
          <a:lstStyle>
            <a:lvl1pPr algn="ctr">
              <a:defRPr sz="1300">
                <a:solidFill>
                  <a:schemeClr val="tx1">
                    <a:tint val="75000"/>
                  </a:schemeClr>
                </a:solidFill>
              </a:defRPr>
            </a:lvl1p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7224448" y="7006702"/>
            <a:ext cx="2352146" cy="402483"/>
          </a:xfrm>
          <a:prstGeom prst="rect">
            <a:avLst/>
          </a:prstGeom>
        </p:spPr>
        <p:txBody>
          <a:bodyPr vert="horz" lIns="100761" tIns="50382" rIns="100761" bIns="50382" rtlCol="0" anchor="ctr"/>
          <a:lstStyle>
            <a:lvl1pPr algn="r">
              <a:defRPr sz="1300">
                <a:solidFill>
                  <a:schemeClr val="tx1">
                    <a:tint val="75000"/>
                  </a:schemeClr>
                </a:solidFill>
              </a:defRPr>
            </a:lvl1pPr>
          </a:lstStyle>
          <a:p>
            <a:pPr algn="r"/>
            <a:fld id="{10023B11-4DD3-4B76-8098-FC41DA741C91}" type="slidenum">
              <a:rPr lang="en-US" sz="1400" b="0" strike="noStrike" spc="-1" smtClean="0">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ctr" defTabSz="1007630" rtl="0" eaLnBrk="1" latinLnBrk="0" hangingPunct="1">
        <a:spcBef>
          <a:spcPct val="0"/>
        </a:spcBef>
        <a:buNone/>
        <a:defRPr sz="4900" kern="1200">
          <a:solidFill>
            <a:schemeClr val="tx1"/>
          </a:solidFill>
          <a:latin typeface="+mj-lt"/>
          <a:ea typeface="+mj-ea"/>
          <a:cs typeface="+mj-cs"/>
        </a:defRPr>
      </a:lvl1pPr>
    </p:titleStyle>
    <p:bodyStyle>
      <a:lvl1pPr marL="377861" indent="-377861" algn="l" defTabSz="1007630"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699" indent="-314883" algn="l" defTabSz="1007630"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539" indent="-251908" algn="l" defTabSz="100763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352"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167"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0982"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4797"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8612"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2426" indent="-251908" algn="l" defTabSz="100763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de-DE"/>
      </a:defPPr>
      <a:lvl1pPr marL="0" algn="l" defTabSz="1007630" rtl="0" eaLnBrk="1" latinLnBrk="0" hangingPunct="1">
        <a:defRPr sz="2000" kern="1200">
          <a:solidFill>
            <a:schemeClr val="tx1"/>
          </a:solidFill>
          <a:latin typeface="+mn-lt"/>
          <a:ea typeface="+mn-ea"/>
          <a:cs typeface="+mn-cs"/>
        </a:defRPr>
      </a:lvl1pPr>
      <a:lvl2pPr marL="503816" algn="l" defTabSz="1007630" rtl="0" eaLnBrk="1" latinLnBrk="0" hangingPunct="1">
        <a:defRPr sz="2000" kern="1200">
          <a:solidFill>
            <a:schemeClr val="tx1"/>
          </a:solidFill>
          <a:latin typeface="+mn-lt"/>
          <a:ea typeface="+mn-ea"/>
          <a:cs typeface="+mn-cs"/>
        </a:defRPr>
      </a:lvl2pPr>
      <a:lvl3pPr marL="1007630" algn="l" defTabSz="1007630" rtl="0" eaLnBrk="1" latinLnBrk="0" hangingPunct="1">
        <a:defRPr sz="2000" kern="1200">
          <a:solidFill>
            <a:schemeClr val="tx1"/>
          </a:solidFill>
          <a:latin typeface="+mn-lt"/>
          <a:ea typeface="+mn-ea"/>
          <a:cs typeface="+mn-cs"/>
        </a:defRPr>
      </a:lvl3pPr>
      <a:lvl4pPr marL="1511445" algn="l" defTabSz="1007630" rtl="0" eaLnBrk="1" latinLnBrk="0" hangingPunct="1">
        <a:defRPr sz="2000" kern="1200">
          <a:solidFill>
            <a:schemeClr val="tx1"/>
          </a:solidFill>
          <a:latin typeface="+mn-lt"/>
          <a:ea typeface="+mn-ea"/>
          <a:cs typeface="+mn-cs"/>
        </a:defRPr>
      </a:lvl4pPr>
      <a:lvl5pPr marL="2015259" algn="l" defTabSz="1007630" rtl="0" eaLnBrk="1" latinLnBrk="0" hangingPunct="1">
        <a:defRPr sz="2000" kern="1200">
          <a:solidFill>
            <a:schemeClr val="tx1"/>
          </a:solidFill>
          <a:latin typeface="+mn-lt"/>
          <a:ea typeface="+mn-ea"/>
          <a:cs typeface="+mn-cs"/>
        </a:defRPr>
      </a:lvl5pPr>
      <a:lvl6pPr marL="2519074" algn="l" defTabSz="1007630" rtl="0" eaLnBrk="1" latinLnBrk="0" hangingPunct="1">
        <a:defRPr sz="2000" kern="1200">
          <a:solidFill>
            <a:schemeClr val="tx1"/>
          </a:solidFill>
          <a:latin typeface="+mn-lt"/>
          <a:ea typeface="+mn-ea"/>
          <a:cs typeface="+mn-cs"/>
        </a:defRPr>
      </a:lvl6pPr>
      <a:lvl7pPr marL="3022888" algn="l" defTabSz="1007630" rtl="0" eaLnBrk="1" latinLnBrk="0" hangingPunct="1">
        <a:defRPr sz="2000" kern="1200">
          <a:solidFill>
            <a:schemeClr val="tx1"/>
          </a:solidFill>
          <a:latin typeface="+mn-lt"/>
          <a:ea typeface="+mn-ea"/>
          <a:cs typeface="+mn-cs"/>
        </a:defRPr>
      </a:lvl7pPr>
      <a:lvl8pPr marL="3526703" algn="l" defTabSz="1007630" rtl="0" eaLnBrk="1" latinLnBrk="0" hangingPunct="1">
        <a:defRPr sz="2000" kern="1200">
          <a:solidFill>
            <a:schemeClr val="tx1"/>
          </a:solidFill>
          <a:latin typeface="+mn-lt"/>
          <a:ea typeface="+mn-ea"/>
          <a:cs typeface="+mn-cs"/>
        </a:defRPr>
      </a:lvl8pPr>
      <a:lvl9pPr marL="4030518" algn="l" defTabSz="100763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w3schools.com/colors/colors_names.as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Agenda</a:t>
            </a:r>
          </a:p>
        </p:txBody>
      </p:sp>
      <p:sp>
        <p:nvSpPr>
          <p:cNvPr id="40" name="TextShape 2"/>
          <p:cNvSpPr txBox="1"/>
          <p:nvPr/>
        </p:nvSpPr>
        <p:spPr>
          <a:xfrm>
            <a:off x="504000" y="3474720"/>
            <a:ext cx="4433760" cy="3677040"/>
          </a:xfrm>
          <a:prstGeom prst="rect">
            <a:avLst/>
          </a:prstGeom>
          <a:noFill/>
          <a:ln>
            <a:noFill/>
          </a:ln>
        </p:spPr>
        <p:txBody>
          <a:bodyPr lIns="0" tIns="0" rIns="0" bIns="0" anchor="ctr"/>
          <a:lstStyle/>
          <a:p>
            <a:r>
              <a:rPr lang="en-US" sz="3200" spc="-1" dirty="0">
                <a:solidFill>
                  <a:srgbClr val="000000"/>
                </a:solidFill>
                <a:uFill>
                  <a:solidFill>
                    <a:srgbClr val="FFFFFF"/>
                  </a:solidFill>
                </a:uFill>
                <a:latin typeface="Arial"/>
              </a:rPr>
              <a:t>1. Intro HTML</a:t>
            </a:r>
          </a:p>
          <a:p>
            <a:r>
              <a:rPr lang="en-US" sz="3200" spc="-1" dirty="0">
                <a:solidFill>
                  <a:srgbClr val="000000"/>
                </a:solidFill>
                <a:uFill>
                  <a:solidFill>
                    <a:srgbClr val="FFFFFF"/>
                  </a:solidFill>
                </a:uFill>
                <a:latin typeface="Arial"/>
              </a:rPr>
              <a:t>2. Intro CSS</a:t>
            </a:r>
          </a:p>
          <a:p>
            <a:r>
              <a:rPr lang="en-US" sz="3200" spc="-1" dirty="0">
                <a:solidFill>
                  <a:srgbClr val="000000"/>
                </a:solidFill>
                <a:uFill>
                  <a:solidFill>
                    <a:srgbClr val="FFFFFF"/>
                  </a:solidFill>
                </a:uFill>
                <a:latin typeface="Arial"/>
              </a:rPr>
              <a:t>3. RGB Color Model</a:t>
            </a:r>
          </a:p>
          <a:p>
            <a:r>
              <a:rPr lang="en-US" sz="3200" spc="-1" dirty="0">
                <a:solidFill>
                  <a:srgbClr val="000000"/>
                </a:solidFill>
                <a:uFill>
                  <a:solidFill>
                    <a:srgbClr val="FFFFFF"/>
                  </a:solidFill>
                </a:uFill>
                <a:latin typeface="Arial"/>
              </a:rPr>
              <a:t>4. Selectors</a:t>
            </a:r>
          </a:p>
          <a:p>
            <a:r>
              <a:rPr lang="en-US" sz="3200" spc="-1" dirty="0">
                <a:solidFill>
                  <a:srgbClr val="000000"/>
                </a:solidFill>
                <a:uFill>
                  <a:solidFill>
                    <a:srgbClr val="FFFFFF"/>
                  </a:solidFill>
                </a:uFill>
                <a:latin typeface="Arial"/>
              </a:rPr>
              <a:t>5. Box Models</a:t>
            </a:r>
          </a:p>
          <a:p>
            <a:r>
              <a:rPr lang="en-US" sz="3200" spc="-1" dirty="0">
                <a:solidFill>
                  <a:srgbClr val="000000"/>
                </a:solidFill>
                <a:uFill>
                  <a:solidFill>
                    <a:srgbClr val="FFFFFF"/>
                  </a:solidFill>
                </a:uFill>
                <a:latin typeface="Arial"/>
              </a:rPr>
              <a:t>6. Div Element</a:t>
            </a:r>
          </a:p>
          <a:p>
            <a:r>
              <a:rPr lang="en-US" sz="3200" spc="-1" dirty="0">
                <a:solidFill>
                  <a:srgbClr val="000000"/>
                </a:solidFill>
                <a:uFill>
                  <a:solidFill>
                    <a:srgbClr val="FFFFFF"/>
                  </a:solidFill>
                </a:uFill>
                <a:latin typeface="Arial"/>
              </a:rPr>
              <a:t>7. Float</a:t>
            </a:r>
          </a:p>
          <a:p>
            <a:r>
              <a:rPr lang="en-US" sz="3200" spc="-1" dirty="0">
                <a:solidFill>
                  <a:srgbClr val="000000"/>
                </a:solidFill>
                <a:uFill>
                  <a:solidFill>
                    <a:srgbClr val="FFFFFF"/>
                  </a:solidFill>
                </a:uFill>
                <a:latin typeface="Arial"/>
              </a:rPr>
              <a:t>8. Positioning	</a:t>
            </a:r>
          </a:p>
        </p:txBody>
      </p:sp>
      <p:sp>
        <p:nvSpPr>
          <p:cNvPr id="41" name="TextShape 3"/>
          <p:cNvSpPr txBox="1"/>
          <p:nvPr/>
        </p:nvSpPr>
        <p:spPr>
          <a:xfrm>
            <a:off x="5120640" y="3474721"/>
            <a:ext cx="4420440" cy="2825280"/>
          </a:xfrm>
          <a:prstGeom prst="rect">
            <a:avLst/>
          </a:prstGeom>
          <a:noFill/>
          <a:ln>
            <a:noFill/>
          </a:ln>
        </p:spPr>
        <p:txBody>
          <a:bodyPr lIns="89991" tIns="44996" rIns="89991" bIns="44996"/>
          <a:lstStyle/>
          <a:p>
            <a:r>
              <a:rPr lang="en-US" sz="3200" spc="-1" dirty="0">
                <a:solidFill>
                  <a:srgbClr val="000000"/>
                </a:solidFill>
                <a:uFill>
                  <a:solidFill>
                    <a:srgbClr val="FFFFFF"/>
                  </a:solidFill>
                </a:uFill>
                <a:latin typeface="Arial"/>
              </a:rPr>
              <a:t>9. HTML Tree Structure</a:t>
            </a:r>
            <a:endParaRPr lang="en-US" spc="-1" dirty="0">
              <a:solidFill>
                <a:srgbClr val="000000"/>
              </a:solidFill>
              <a:uFill>
                <a:solidFill>
                  <a:srgbClr val="FFFFFF"/>
                </a:solidFill>
              </a:uFill>
              <a:latin typeface="Arial"/>
            </a:endParaRPr>
          </a:p>
          <a:p>
            <a:r>
              <a:rPr lang="en-US" sz="3200" spc="-1" dirty="0">
                <a:solidFill>
                  <a:srgbClr val="000000"/>
                </a:solidFill>
                <a:uFill>
                  <a:solidFill>
                    <a:srgbClr val="FFFFFF"/>
                  </a:solidFill>
                </a:uFill>
                <a:latin typeface="Arial"/>
              </a:rPr>
              <a:t>10. Web Design</a:t>
            </a:r>
            <a:endParaRPr lang="en-US" spc="-1" dirty="0">
              <a:solidFill>
                <a:srgbClr val="000000"/>
              </a:solidFill>
              <a:uFill>
                <a:solidFill>
                  <a:srgbClr val="FFFFFF"/>
                </a:solidFill>
              </a:uFill>
              <a:latin typeface="Arial"/>
            </a:endParaRPr>
          </a:p>
          <a:p>
            <a:r>
              <a:rPr lang="en-US" sz="3200" spc="-1" dirty="0">
                <a:solidFill>
                  <a:srgbClr val="000000"/>
                </a:solidFill>
                <a:uFill>
                  <a:solidFill>
                    <a:srgbClr val="FFFFFF"/>
                  </a:solidFill>
                </a:uFill>
                <a:latin typeface="Arial"/>
              </a:rPr>
              <a:t>11. Fonts</a:t>
            </a:r>
            <a:endParaRPr lang="en-US" spc="-1" dirty="0">
              <a:solidFill>
                <a:srgbClr val="000000"/>
              </a:solidFill>
              <a:uFill>
                <a:solidFill>
                  <a:srgbClr val="FFFFFF"/>
                </a:solidFill>
              </a:uFill>
              <a:latin typeface="Arial"/>
            </a:endParaRPr>
          </a:p>
          <a:p>
            <a:r>
              <a:rPr lang="en-US" sz="3200" spc="-1" dirty="0">
                <a:solidFill>
                  <a:srgbClr val="000000"/>
                </a:solidFill>
                <a:uFill>
                  <a:solidFill>
                    <a:srgbClr val="FFFFFF"/>
                  </a:solidFill>
                </a:uFill>
                <a:latin typeface="Arial"/>
              </a:rPr>
              <a:t>12. Colors</a:t>
            </a:r>
            <a:endParaRPr lang="en-US" spc="-1" dirty="0">
              <a:solidFill>
                <a:srgbClr val="000000"/>
              </a:solidFill>
              <a:uFill>
                <a:solidFill>
                  <a:srgbClr val="FFFFFF"/>
                </a:solidFill>
              </a:uFill>
              <a:latin typeface="Arial"/>
            </a:endParaRPr>
          </a:p>
          <a:p>
            <a:r>
              <a:rPr lang="en-US" sz="3200" spc="-1" dirty="0">
                <a:solidFill>
                  <a:srgbClr val="000000"/>
                </a:solidFill>
                <a:uFill>
                  <a:solidFill>
                    <a:srgbClr val="FFFFFF"/>
                  </a:solidFill>
                </a:uFill>
                <a:latin typeface="Arial"/>
              </a:rPr>
              <a:t>13. Images</a:t>
            </a:r>
            <a:endParaRPr lang="en-US" spc="-1" dirty="0">
              <a:solidFill>
                <a:srgbClr val="000000"/>
              </a:solidFill>
              <a:uFill>
                <a:solidFill>
                  <a:srgbClr val="FFFFFF"/>
                </a:solidFill>
              </a:uFill>
              <a:latin typeface="Arial"/>
            </a:endParaRPr>
          </a:p>
          <a:p>
            <a:r>
              <a:rPr lang="en-US" sz="3200" spc="-1" dirty="0">
                <a:solidFill>
                  <a:srgbClr val="000000"/>
                </a:solidFill>
                <a:uFill>
                  <a:solidFill>
                    <a:srgbClr val="FFFFFF"/>
                  </a:solidFill>
                </a:uFill>
                <a:latin typeface="Arial"/>
              </a:rPr>
              <a:t>14. Icons</a:t>
            </a:r>
            <a:r>
              <a:rPr lang="en-US" sz="2600" spc="-1" dirty="0">
                <a:solidFill>
                  <a:srgbClr val="000000"/>
                </a:solidFill>
                <a:uFill>
                  <a:solidFill>
                    <a:srgbClr val="FFFFFF"/>
                  </a:solidFill>
                </a:uFill>
                <a:latin typeface="Arial"/>
              </a:rPr>
              <a:t> </a:t>
            </a:r>
            <a:endParaRPr lang="en-US" spc="-1" dirty="0">
              <a:solidFill>
                <a:srgbClr val="000000"/>
              </a:solidFill>
              <a:uFill>
                <a:solidFill>
                  <a:srgbClr val="FFFFFF"/>
                </a:solidFill>
              </a:u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5. Box Model</a:t>
            </a:r>
          </a:p>
        </p:txBody>
      </p:sp>
      <p:pic>
        <p:nvPicPr>
          <p:cNvPr id="60" name="Picture 59"/>
          <p:cNvPicPr/>
          <p:nvPr/>
        </p:nvPicPr>
        <p:blipFill>
          <a:blip r:embed="rId2" cstate="print"/>
          <a:stretch/>
        </p:blipFill>
        <p:spPr>
          <a:xfrm>
            <a:off x="1005840" y="1771921"/>
            <a:ext cx="8096400" cy="499464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5. Box Model</a:t>
            </a:r>
          </a:p>
        </p:txBody>
      </p:sp>
      <p:pic>
        <p:nvPicPr>
          <p:cNvPr id="62" name="Picture 61"/>
          <p:cNvPicPr/>
          <p:nvPr/>
        </p:nvPicPr>
        <p:blipFill>
          <a:blip r:embed="rId2" cstate="print"/>
          <a:stretch/>
        </p:blipFill>
        <p:spPr>
          <a:xfrm>
            <a:off x="1266121" y="1650600"/>
            <a:ext cx="7877879" cy="4904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5. Box Model</a:t>
            </a:r>
          </a:p>
        </p:txBody>
      </p:sp>
      <p:pic>
        <p:nvPicPr>
          <p:cNvPr id="64" name="Picture 63"/>
          <p:cNvPicPr/>
          <p:nvPr/>
        </p:nvPicPr>
        <p:blipFill>
          <a:blip r:embed="rId2" cstate="print"/>
          <a:stretch/>
        </p:blipFill>
        <p:spPr>
          <a:xfrm>
            <a:off x="1202400" y="1806121"/>
            <a:ext cx="7774920" cy="4868999"/>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5. Box Model</a:t>
            </a:r>
          </a:p>
        </p:txBody>
      </p:sp>
      <p:sp>
        <p:nvSpPr>
          <p:cNvPr id="66"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Two kinds of elements</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Block: creates a line-break, uses full width of browser</a:t>
            </a:r>
          </a:p>
          <a:p>
            <a:pPr marL="1295866" lvl="2" indent="-287970">
              <a:buClr>
                <a:srgbClr val="000000"/>
              </a:buClr>
              <a:buSzPct val="45000"/>
              <a:buFont typeface="Wingdings" charset="2"/>
              <a:buChar char=""/>
            </a:pPr>
            <a:r>
              <a:rPr lang="en-US" sz="2400" spc="-1" dirty="0">
                <a:solidFill>
                  <a:srgbClr val="000000"/>
                </a:solidFill>
                <a:uFill>
                  <a:solidFill>
                    <a:srgbClr val="FFFFFF"/>
                  </a:solidFill>
                </a:uFill>
                <a:latin typeface="Arial"/>
              </a:rPr>
              <a:t>H1, h2, p, ...</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Inline: does not create a line-break, does not use full width of browser</a:t>
            </a:r>
          </a:p>
          <a:p>
            <a:pPr marL="1295866" lvl="2" indent="-287970">
              <a:buClr>
                <a:srgbClr val="000000"/>
              </a:buClr>
              <a:buSzPct val="45000"/>
              <a:buFont typeface="Wingdings" charset="2"/>
              <a:buChar char=""/>
            </a:pPr>
            <a:r>
              <a:rPr lang="en-US" sz="2400" spc="-1" dirty="0">
                <a:solidFill>
                  <a:srgbClr val="000000"/>
                </a:solidFill>
                <a:uFill>
                  <a:solidFill>
                    <a:srgbClr val="FFFFFF"/>
                  </a:solidFill>
                </a:uFill>
                <a:latin typeface="Arial"/>
              </a:rPr>
              <a:t>strong, </a:t>
            </a:r>
            <a:r>
              <a:rPr lang="en-US" sz="2400" spc="-1" dirty="0" err="1">
                <a:solidFill>
                  <a:srgbClr val="000000"/>
                </a:solidFill>
                <a:uFill>
                  <a:solidFill>
                    <a:srgbClr val="FFFFFF"/>
                  </a:solidFill>
                </a:uFill>
                <a:latin typeface="Arial"/>
              </a:rPr>
              <a:t>em</a:t>
            </a:r>
            <a:r>
              <a:rPr lang="en-US" sz="2400" spc="-1" dirty="0">
                <a:solidFill>
                  <a:srgbClr val="000000"/>
                </a:solidFill>
                <a:uFill>
                  <a:solidFill>
                    <a:srgbClr val="FFFFFF"/>
                  </a:solidFill>
                </a:uFill>
                <a:latin typeface="Arial"/>
              </a:rPr>
              <a:t>, u,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6. DIV Element</a:t>
            </a:r>
          </a:p>
        </p:txBody>
      </p:sp>
      <p:sp>
        <p:nvSpPr>
          <p:cNvPr id="69"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DIV: most used element in websites</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DIV stands for “divide”</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Centering content:</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Margin-left: auto</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Margin-right: auto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de-DE" sz="2400" dirty="0" smtClean="0"/>
              <a:t>Task: Style the HTML elements that the index.html looks like this website:</a:t>
            </a:r>
            <a:endParaRPr lang="de-DE" sz="2400" dirty="0"/>
          </a:p>
        </p:txBody>
      </p:sp>
      <p:pic>
        <p:nvPicPr>
          <p:cNvPr id="1027" name="Picture 3"/>
          <p:cNvPicPr>
            <a:picLocks noChangeAspect="1" noChangeArrowheads="1"/>
          </p:cNvPicPr>
          <p:nvPr/>
        </p:nvPicPr>
        <p:blipFill>
          <a:blip r:embed="rId2" cstate="print"/>
          <a:srcRect/>
          <a:stretch>
            <a:fillRect/>
          </a:stretch>
        </p:blipFill>
        <p:spPr bwMode="auto">
          <a:xfrm>
            <a:off x="503808" y="1331566"/>
            <a:ext cx="6293891" cy="5838809"/>
          </a:xfrm>
          <a:prstGeom prst="rect">
            <a:avLst/>
          </a:prstGeom>
          <a:noFill/>
          <a:ln w="9525">
            <a:noFill/>
            <a:miter lim="800000"/>
            <a:headEnd/>
            <a:tailEnd/>
          </a:ln>
        </p:spPr>
      </p:pic>
      <p:cxnSp>
        <p:nvCxnSpPr>
          <p:cNvPr id="7" name="Straight Connector 6"/>
          <p:cNvCxnSpPr>
            <a:endCxn id="8" idx="1"/>
          </p:cNvCxnSpPr>
          <p:nvPr/>
        </p:nvCxnSpPr>
        <p:spPr>
          <a:xfrm flipV="1">
            <a:off x="6696496" y="3416380"/>
            <a:ext cx="1656184" cy="3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52680" y="3231714"/>
            <a:ext cx="1440160" cy="369332"/>
          </a:xfrm>
          <a:prstGeom prst="rect">
            <a:avLst/>
          </a:prstGeom>
          <a:noFill/>
        </p:spPr>
        <p:txBody>
          <a:bodyPr wrap="square" lIns="91430" tIns="45716" rIns="91430" bIns="45716" rtlCol="0">
            <a:spAutoFit/>
          </a:bodyPr>
          <a:lstStyle/>
          <a:p>
            <a:r>
              <a:rPr lang="de-DE" dirty="0" smtClean="0"/>
              <a:t>#bce3ed</a:t>
            </a:r>
            <a:endParaRPr lang="de-DE" dirty="0"/>
          </a:p>
        </p:txBody>
      </p:sp>
      <p:cxnSp>
        <p:nvCxnSpPr>
          <p:cNvPr id="10" name="Straight Connector 9"/>
          <p:cNvCxnSpPr>
            <a:endCxn id="11" idx="1"/>
          </p:cNvCxnSpPr>
          <p:nvPr/>
        </p:nvCxnSpPr>
        <p:spPr>
          <a:xfrm>
            <a:off x="6624488" y="3707829"/>
            <a:ext cx="1656184"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80672" y="3707829"/>
            <a:ext cx="1440160" cy="369332"/>
          </a:xfrm>
          <a:prstGeom prst="rect">
            <a:avLst/>
          </a:prstGeom>
          <a:noFill/>
        </p:spPr>
        <p:txBody>
          <a:bodyPr wrap="square" lIns="91430" tIns="45716" rIns="91430" bIns="45716" rtlCol="0">
            <a:spAutoFit/>
          </a:bodyPr>
          <a:lstStyle/>
          <a:p>
            <a:r>
              <a:rPr lang="de-DE" dirty="0" smtClean="0"/>
              <a:t>#33bcde</a:t>
            </a:r>
            <a:endParaRPr lang="de-DE" dirty="0"/>
          </a:p>
        </p:txBody>
      </p:sp>
      <p:cxnSp>
        <p:nvCxnSpPr>
          <p:cNvPr id="14" name="Straight Connector 13"/>
          <p:cNvCxnSpPr>
            <a:endCxn id="18" idx="1"/>
          </p:cNvCxnSpPr>
          <p:nvPr/>
        </p:nvCxnSpPr>
        <p:spPr>
          <a:xfrm>
            <a:off x="6408464" y="5580037"/>
            <a:ext cx="2088232" cy="4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96696" y="5436022"/>
            <a:ext cx="1440160" cy="369332"/>
          </a:xfrm>
          <a:prstGeom prst="rect">
            <a:avLst/>
          </a:prstGeom>
          <a:noFill/>
        </p:spPr>
        <p:txBody>
          <a:bodyPr wrap="square" lIns="91430" tIns="45716" rIns="91430" bIns="45716" rtlCol="0">
            <a:spAutoFit/>
          </a:bodyPr>
          <a:lstStyle/>
          <a:p>
            <a:r>
              <a:rPr lang="de-DE" dirty="0" smtClean="0"/>
              <a:t>#333</a:t>
            </a:r>
            <a:endParaRPr lang="de-DE" dirty="0"/>
          </a:p>
        </p:txBody>
      </p:sp>
      <p:cxnSp>
        <p:nvCxnSpPr>
          <p:cNvPr id="20" name="Straight Connector 19"/>
          <p:cNvCxnSpPr/>
          <p:nvPr/>
        </p:nvCxnSpPr>
        <p:spPr>
          <a:xfrm>
            <a:off x="3024088" y="4499917"/>
            <a:ext cx="45365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32600" y="4355902"/>
            <a:ext cx="1440160" cy="369332"/>
          </a:xfrm>
          <a:prstGeom prst="rect">
            <a:avLst/>
          </a:prstGeom>
          <a:noFill/>
        </p:spPr>
        <p:txBody>
          <a:bodyPr wrap="square" lIns="91430" tIns="45716" rIns="91430" bIns="45716" rtlCol="0">
            <a:spAutoFit/>
          </a:bodyPr>
          <a:lstStyle/>
          <a:p>
            <a:r>
              <a:rPr lang="de-DE" dirty="0" smtClean="0"/>
              <a:t>pink</a:t>
            </a:r>
            <a:endParaRPr lang="de-DE" dirty="0"/>
          </a:p>
        </p:txBody>
      </p:sp>
      <p:cxnSp>
        <p:nvCxnSpPr>
          <p:cNvPr id="24" name="Straight Connector 23"/>
          <p:cNvCxnSpPr/>
          <p:nvPr/>
        </p:nvCxnSpPr>
        <p:spPr>
          <a:xfrm>
            <a:off x="4680272" y="1907629"/>
            <a:ext cx="2664296" cy="648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394542" y="2361712"/>
            <a:ext cx="1440160" cy="369332"/>
          </a:xfrm>
          <a:prstGeom prst="rect">
            <a:avLst/>
          </a:prstGeom>
          <a:noFill/>
        </p:spPr>
        <p:txBody>
          <a:bodyPr wrap="square" lIns="91430" tIns="45716" rIns="91430" bIns="45716" rtlCol="0">
            <a:spAutoFit/>
          </a:bodyPr>
          <a:lstStyle/>
          <a:p>
            <a:r>
              <a:rPr lang="de-DE" dirty="0" smtClean="0"/>
              <a:t>#ffcc33</a:t>
            </a:r>
            <a:endParaRPr lang="de-DE" dirty="0"/>
          </a:p>
        </p:txBody>
      </p:sp>
      <p:cxnSp>
        <p:nvCxnSpPr>
          <p:cNvPr id="28" name="Straight Connector 27"/>
          <p:cNvCxnSpPr>
            <a:endCxn id="27" idx="1"/>
          </p:cNvCxnSpPr>
          <p:nvPr/>
        </p:nvCxnSpPr>
        <p:spPr>
          <a:xfrm flipV="1">
            <a:off x="2808064" y="2546377"/>
            <a:ext cx="4586478" cy="3693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de-DE" sz="2400" dirty="0" smtClean="0"/>
              <a:t>Task: Style the HTML elements that the index.html looks like this website:</a:t>
            </a:r>
            <a:endParaRPr lang="de-DE" sz="2400" dirty="0"/>
          </a:p>
        </p:txBody>
      </p:sp>
      <p:pic>
        <p:nvPicPr>
          <p:cNvPr id="1026" name="Picture 2"/>
          <p:cNvPicPr>
            <a:picLocks noChangeAspect="1" noChangeArrowheads="1"/>
          </p:cNvPicPr>
          <p:nvPr/>
        </p:nvPicPr>
        <p:blipFill>
          <a:blip r:embed="rId2" cstate="print"/>
          <a:srcRect/>
          <a:stretch>
            <a:fillRect/>
          </a:stretch>
        </p:blipFill>
        <p:spPr bwMode="auto">
          <a:xfrm>
            <a:off x="503808" y="1403574"/>
            <a:ext cx="6192688" cy="5940554"/>
          </a:xfrm>
          <a:prstGeom prst="rect">
            <a:avLst/>
          </a:prstGeom>
          <a:noFill/>
          <a:ln w="9525">
            <a:noFill/>
            <a:miter lim="800000"/>
            <a:headEnd/>
            <a:tailEnd/>
          </a:ln>
        </p:spPr>
      </p:pic>
      <p:cxnSp>
        <p:nvCxnSpPr>
          <p:cNvPr id="4" name="Straight Connector 3"/>
          <p:cNvCxnSpPr>
            <a:endCxn id="5" idx="1"/>
          </p:cNvCxnSpPr>
          <p:nvPr/>
        </p:nvCxnSpPr>
        <p:spPr>
          <a:xfrm>
            <a:off x="6120432" y="1691605"/>
            <a:ext cx="1800200" cy="4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20632" y="1547590"/>
            <a:ext cx="1440160" cy="369332"/>
          </a:xfrm>
          <a:prstGeom prst="rect">
            <a:avLst/>
          </a:prstGeom>
          <a:noFill/>
        </p:spPr>
        <p:txBody>
          <a:bodyPr wrap="square" lIns="91430" tIns="45716" rIns="91430" bIns="45716" rtlCol="0">
            <a:spAutoFit/>
          </a:bodyPr>
          <a:lstStyle/>
          <a:p>
            <a:r>
              <a:rPr lang="de-DE" dirty="0" smtClean="0"/>
              <a:t>#333</a:t>
            </a:r>
            <a:endParaRPr lang="de-DE" dirty="0"/>
          </a:p>
        </p:txBody>
      </p:sp>
      <p:cxnSp>
        <p:nvCxnSpPr>
          <p:cNvPr id="7" name="Straight Connector 6"/>
          <p:cNvCxnSpPr/>
          <p:nvPr/>
        </p:nvCxnSpPr>
        <p:spPr>
          <a:xfrm>
            <a:off x="3456136" y="1835622"/>
            <a:ext cx="4536504"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48572" y="2245635"/>
            <a:ext cx="1440160" cy="369332"/>
          </a:xfrm>
          <a:prstGeom prst="rect">
            <a:avLst/>
          </a:prstGeom>
          <a:noFill/>
        </p:spPr>
        <p:txBody>
          <a:bodyPr wrap="square" lIns="91430" tIns="45716" rIns="91430" bIns="45716" rtlCol="0">
            <a:spAutoFit/>
          </a:bodyPr>
          <a:lstStyle/>
          <a:p>
            <a:r>
              <a:rPr lang="de-DE" dirty="0" smtClean="0"/>
              <a:t>#ed700</a:t>
            </a:r>
            <a:endParaRPr lang="de-DE"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6. </a:t>
            </a:r>
            <a:r>
              <a:rPr lang="en-US" sz="4400" spc="-1" dirty="0">
                <a:solidFill>
                  <a:srgbClr val="000000"/>
                </a:solidFill>
                <a:uFill>
                  <a:solidFill>
                    <a:srgbClr val="FFFFFF"/>
                  </a:solidFill>
                </a:uFill>
                <a:latin typeface="Arial"/>
              </a:rPr>
              <a:t>Colors</a:t>
            </a:r>
            <a:endParaRPr lang="en-US" sz="4400" spc="-1" dirty="0">
              <a:solidFill>
                <a:srgbClr val="000000"/>
              </a:solidFill>
              <a:uFill>
                <a:solidFill>
                  <a:srgbClr val="FFFFFF"/>
                </a:solidFill>
              </a:uFill>
              <a:latin typeface="Arial"/>
            </a:endParaRPr>
          </a:p>
        </p:txBody>
      </p:sp>
      <p:sp>
        <p:nvSpPr>
          <p:cNvPr id="69"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pPr>
            <a:r>
              <a:rPr lang="en-US" sz="2800" spc="-1" dirty="0">
                <a:solidFill>
                  <a:srgbClr val="000000"/>
                </a:solidFill>
                <a:uFill>
                  <a:solidFill>
                    <a:srgbClr val="FFFFFF"/>
                  </a:solidFill>
                </a:uFill>
                <a:latin typeface="Arial"/>
              </a:rPr>
              <a:t>GO </a:t>
            </a:r>
          </a:p>
          <a:p>
            <a:pPr marL="431955" indent="-323966">
              <a:buClr>
                <a:srgbClr val="000000"/>
              </a:buClr>
              <a:buSzPct val="45000"/>
            </a:pPr>
            <a:r>
              <a:rPr lang="en-US" sz="2800" spc="-1" dirty="0">
                <a:solidFill>
                  <a:srgbClr val="000000"/>
                </a:solidFill>
                <a:uFill>
                  <a:solidFill>
                    <a:srgbClr val="FFFFFF"/>
                  </a:solidFill>
                </a:uFill>
                <a:latin typeface="Arial"/>
              </a:rPr>
              <a:t>	</a:t>
            </a:r>
          </a:p>
          <a:p>
            <a:pPr marL="431955" indent="-323966">
              <a:buClr>
                <a:srgbClr val="000000"/>
              </a:buClr>
              <a:buSzPct val="45000"/>
            </a:pPr>
            <a:r>
              <a:rPr lang="en-US" sz="2800" spc="-1" dirty="0">
                <a:solidFill>
                  <a:srgbClr val="000000"/>
                </a:solidFill>
                <a:uFill>
                  <a:solidFill>
                    <a:srgbClr val="FFFFFF"/>
                  </a:solidFill>
                </a:uFill>
                <a:latin typeface="Arial"/>
              </a:rPr>
              <a:t>	</a:t>
            </a:r>
            <a:r>
              <a:rPr lang="en-US" sz="2800" spc="-1" dirty="0">
                <a:solidFill>
                  <a:srgbClr val="000000"/>
                </a:solidFill>
                <a:uFill>
                  <a:solidFill>
                    <a:srgbClr val="FFFFFF"/>
                  </a:solidFill>
                </a:uFill>
                <a:latin typeface="Arial"/>
                <a:hlinkClick r:id="rId2"/>
              </a:rPr>
              <a:t>https://www.w3schools.com/colors/colors_names.asp</a:t>
            </a:r>
            <a:r>
              <a:rPr lang="en-US" sz="2800" spc="-1" dirty="0">
                <a:solidFill>
                  <a:srgbClr val="000000"/>
                </a:solidFill>
                <a:uFill>
                  <a:solidFill>
                    <a:srgbClr val="FFFFFF"/>
                  </a:solidFill>
                </a:uFill>
                <a:latin typeface="Arial"/>
              </a:rPr>
              <a:t> </a:t>
            </a:r>
            <a:endParaRPr lang="en-US" sz="2800" spc="-1" dirty="0" smtClean="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smtClean="0">
              <a:solidFill>
                <a:srgbClr val="000000"/>
              </a:solidFill>
              <a:uFill>
                <a:solidFill>
                  <a:srgbClr val="FFFFFF"/>
                </a:solidFill>
              </a:uFill>
              <a:latin typeface="Arial"/>
            </a:endParaRPr>
          </a:p>
          <a:p>
            <a:pPr marL="431955" indent="-323966">
              <a:buClr>
                <a:srgbClr val="000000"/>
              </a:buClr>
              <a:buSzPct val="45000"/>
              <a:buFont typeface="Arial" pitchFamily="34" charset="0"/>
              <a:buChar char="•"/>
            </a:pPr>
            <a:r>
              <a:rPr lang="en-US" sz="2800" spc="-1" dirty="0" smtClean="0">
                <a:solidFill>
                  <a:srgbClr val="000000"/>
                </a:solidFill>
                <a:uFill>
                  <a:solidFill>
                    <a:srgbClr val="FFFFFF"/>
                  </a:solidFill>
                </a:uFill>
                <a:latin typeface="Arial"/>
              </a:rPr>
              <a:t>Colors can either have a RGB value or a HEX (Hexadecimal Value)</a:t>
            </a:r>
          </a:p>
          <a:p>
            <a:pPr marL="431955" indent="-323966">
              <a:buClr>
                <a:srgbClr val="000000"/>
              </a:buClr>
              <a:buSzPct val="45000"/>
              <a:buFont typeface="Arial" pitchFamily="34" charset="0"/>
              <a:buChar char="•"/>
            </a:pPr>
            <a:endParaRPr lang="en-US" sz="2800" spc="-1" dirty="0">
              <a:solidFill>
                <a:srgbClr val="000000"/>
              </a:solidFill>
              <a:uFill>
                <a:solidFill>
                  <a:srgbClr val="FFFFFF"/>
                </a:solidFill>
              </a:uFill>
              <a:latin typeface="Arial"/>
            </a:endParaRPr>
          </a:p>
          <a:p>
            <a:pPr marL="431955" indent="-323966">
              <a:buClr>
                <a:srgbClr val="000000"/>
              </a:buClr>
              <a:buSzPct val="45000"/>
              <a:buFont typeface="Arial" pitchFamily="34" charset="0"/>
              <a:buChar char="•"/>
            </a:pPr>
            <a:r>
              <a:rPr lang="en-US" sz="2800" spc="-1" dirty="0" smtClean="0">
                <a:solidFill>
                  <a:srgbClr val="000000"/>
                </a:solidFill>
                <a:uFill>
                  <a:solidFill>
                    <a:srgbClr val="FFFFFF"/>
                  </a:solidFill>
                </a:uFill>
                <a:latin typeface="Arial"/>
              </a:rPr>
              <a:t>RGB – RED (0 – 255), GREEN (0-255), BLUE (0-255)</a:t>
            </a:r>
          </a:p>
          <a:p>
            <a:pPr marL="431955" indent="-323966">
              <a:buClr>
                <a:srgbClr val="000000"/>
              </a:buClr>
              <a:buSzPct val="45000"/>
              <a:buFont typeface="Arial" pitchFamily="34" charset="0"/>
              <a:buChar char="•"/>
            </a:pPr>
            <a:r>
              <a:rPr lang="en-US" sz="2800" spc="-1" dirty="0" smtClean="0">
                <a:solidFill>
                  <a:srgbClr val="000000"/>
                </a:solidFill>
                <a:uFill>
                  <a:solidFill>
                    <a:srgbClr val="FFFFFF"/>
                  </a:solidFill>
                </a:uFill>
                <a:latin typeface="Arial"/>
              </a:rPr>
              <a:t>255 (3 decimal digits) = FF (2 hexadecimal digits)</a:t>
            </a:r>
          </a:p>
          <a:p>
            <a:pPr marL="431955" indent="-323966">
              <a:buClr>
                <a:srgbClr val="000000"/>
              </a:buClr>
              <a:buSzPct val="45000"/>
              <a:buFont typeface="Arial" pitchFamily="34" charset="0"/>
              <a:buChar char="•"/>
            </a:pPr>
            <a:endParaRPr lang="en-US" sz="2800" spc="-1" dirty="0" smtClean="0">
              <a:solidFill>
                <a:srgbClr val="000000"/>
              </a:solidFill>
              <a:uFill>
                <a:solidFill>
                  <a:srgbClr val="FFFFFF"/>
                </a:solidFill>
              </a:u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6. </a:t>
            </a:r>
            <a:r>
              <a:rPr lang="en-US" sz="4400" spc="-1" dirty="0">
                <a:solidFill>
                  <a:srgbClr val="000000"/>
                </a:solidFill>
                <a:uFill>
                  <a:solidFill>
                    <a:srgbClr val="FFFFFF"/>
                  </a:solidFill>
                </a:uFill>
                <a:latin typeface="Arial"/>
              </a:rPr>
              <a:t>Colors</a:t>
            </a:r>
            <a:endParaRPr lang="en-US" sz="4400" spc="-1" dirty="0">
              <a:solidFill>
                <a:srgbClr val="000000"/>
              </a:solidFill>
              <a:uFill>
                <a:solidFill>
                  <a:srgbClr val="FFFFFF"/>
                </a:solidFill>
              </a:uFill>
              <a:latin typeface="Arial"/>
            </a:endParaRPr>
          </a:p>
        </p:txBody>
      </p:sp>
      <p:sp>
        <p:nvSpPr>
          <p:cNvPr id="69" name="TextShape 2"/>
          <p:cNvSpPr txBox="1"/>
          <p:nvPr/>
        </p:nvSpPr>
        <p:spPr>
          <a:xfrm>
            <a:off x="504001" y="1769040"/>
            <a:ext cx="9071640" cy="2658869"/>
          </a:xfrm>
          <a:prstGeom prst="rect">
            <a:avLst/>
          </a:prstGeom>
          <a:noFill/>
          <a:ln>
            <a:noFill/>
          </a:ln>
        </p:spPr>
        <p:txBody>
          <a:bodyPr lIns="0" tIns="0" rIns="0" bIns="0"/>
          <a:lstStyle/>
          <a:p>
            <a:pPr marL="431955" indent="-323966">
              <a:buClr>
                <a:srgbClr val="000000"/>
              </a:buClr>
              <a:buSzPct val="45000"/>
            </a:pPr>
            <a:r>
              <a:rPr lang="en-US" sz="2800" spc="-1" dirty="0">
                <a:solidFill>
                  <a:srgbClr val="000000"/>
                </a:solidFill>
                <a:uFill>
                  <a:solidFill>
                    <a:srgbClr val="FFFFFF"/>
                  </a:solidFill>
                </a:uFill>
                <a:latin typeface="Arial"/>
              </a:rPr>
              <a:t>Decimal System: </a:t>
            </a:r>
          </a:p>
          <a:p>
            <a:pPr marL="431955" indent="-323966">
              <a:buClr>
                <a:srgbClr val="000000"/>
              </a:buClr>
              <a:buSzPct val="45000"/>
            </a:pPr>
            <a:r>
              <a:rPr lang="en-US" sz="2800" spc="-1" dirty="0">
                <a:solidFill>
                  <a:srgbClr val="000000"/>
                </a:solidFill>
                <a:uFill>
                  <a:solidFill>
                    <a:srgbClr val="FFFFFF"/>
                  </a:solidFill>
                </a:uFill>
                <a:latin typeface="Arial"/>
              </a:rPr>
              <a:t>					0,1,2,3,4,5,6,7,8,9    </a:t>
            </a:r>
          </a:p>
          <a:p>
            <a:pPr marL="431955" indent="-323966">
              <a:buClr>
                <a:srgbClr val="000000"/>
              </a:buClr>
              <a:buSzPct val="45000"/>
            </a:pPr>
            <a:r>
              <a:rPr lang="en-US" sz="2800" spc="-1" dirty="0">
                <a:solidFill>
                  <a:srgbClr val="000000"/>
                </a:solidFill>
                <a:uFill>
                  <a:solidFill>
                    <a:srgbClr val="FFFFFF"/>
                  </a:solidFill>
                </a:uFill>
                <a:latin typeface="Arial"/>
              </a:rPr>
              <a:t>				         = 10 Digits</a:t>
            </a:r>
          </a:p>
          <a:p>
            <a:pPr marL="431955" indent="-323966">
              <a:buClr>
                <a:srgbClr val="000000"/>
              </a:buClr>
              <a:buSzPct val="45000"/>
            </a:pPr>
            <a:r>
              <a:rPr lang="en-US" sz="2800" spc="-1" dirty="0">
                <a:solidFill>
                  <a:srgbClr val="000000"/>
                </a:solidFill>
                <a:uFill>
                  <a:solidFill>
                    <a:srgbClr val="FFFFFF"/>
                  </a:solidFill>
                </a:uFill>
                <a:latin typeface="Arial"/>
              </a:rPr>
              <a:t>Hexadecimal System:</a:t>
            </a:r>
          </a:p>
          <a:p>
            <a:pPr marL="431955" indent="-323966">
              <a:buClr>
                <a:srgbClr val="000000"/>
              </a:buClr>
              <a:buSzPct val="45000"/>
            </a:pPr>
            <a:r>
              <a:rPr lang="en-US" sz="2800" spc="-1" dirty="0">
                <a:solidFill>
                  <a:srgbClr val="000000"/>
                </a:solidFill>
                <a:uFill>
                  <a:solidFill>
                    <a:srgbClr val="FFFFFF"/>
                  </a:solidFill>
                </a:uFill>
                <a:latin typeface="Arial"/>
              </a:rPr>
              <a:t>					0,1,2,3,4,5,6,7,8,9,A,B,C,D,E,F</a:t>
            </a:r>
          </a:p>
          <a:p>
            <a:pPr marL="431955" indent="-323966">
              <a:buClr>
                <a:srgbClr val="000000"/>
              </a:buClr>
              <a:buSzPct val="45000"/>
            </a:pPr>
            <a:r>
              <a:rPr lang="en-US" sz="2800" spc="-1" dirty="0">
                <a:solidFill>
                  <a:srgbClr val="000000"/>
                </a:solidFill>
                <a:uFill>
                  <a:solidFill>
                    <a:srgbClr val="FFFFFF"/>
                  </a:solidFill>
                </a:uFill>
                <a:latin typeface="Arial"/>
              </a:rPr>
              <a:t>					= 16 </a:t>
            </a:r>
            <a:r>
              <a:rPr lang="en-US" sz="2800" spc="-1" dirty="0" smtClean="0">
                <a:solidFill>
                  <a:srgbClr val="000000"/>
                </a:solidFill>
                <a:uFill>
                  <a:solidFill>
                    <a:srgbClr val="FFFFFF"/>
                  </a:solidFill>
                </a:uFill>
                <a:latin typeface="Arial"/>
              </a:rPr>
              <a:t>Digits</a:t>
            </a: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smtClean="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p:txBody>
      </p:sp>
      <p:sp>
        <p:nvSpPr>
          <p:cNvPr id="2050" name="Rectangle 2"/>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5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8897" y="5219997"/>
            <a:ext cx="5847049" cy="504056"/>
          </a:xfrm>
          <a:prstGeom prst="rect">
            <a:avLst/>
          </a:prstGeom>
          <a:noFill/>
        </p:spPr>
      </p:pic>
      <p:pic>
        <p:nvPicPr>
          <p:cNvPr id="205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7824" y="5832444"/>
            <a:ext cx="5821846" cy="504056"/>
          </a:xfrm>
          <a:prstGeom prst="rect">
            <a:avLst/>
          </a:prstGeom>
          <a:noFill/>
        </p:spPr>
      </p:pic>
      <p:sp>
        <p:nvSpPr>
          <p:cNvPr id="2054" name="Rectangle 6"/>
          <p:cNvSpPr>
            <a:spLocks noChangeArrowheads="1"/>
          </p:cNvSpPr>
          <p:nvPr/>
        </p:nvSpPr>
        <p:spPr bwMode="auto">
          <a:xfrm>
            <a:off x="0" y="0"/>
            <a:ext cx="100806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55" name="Rectangle 7"/>
          <p:cNvSpPr>
            <a:spLocks noChangeArrowheads="1"/>
          </p:cNvSpPr>
          <p:nvPr/>
        </p:nvSpPr>
        <p:spPr bwMode="auto">
          <a:xfrm>
            <a:off x="0" y="6477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8"/>
          <p:cNvSpPr>
            <a:spLocks noChangeArrowheads="1"/>
          </p:cNvSpPr>
          <p:nvPr/>
        </p:nvSpPr>
        <p:spPr bwMode="auto">
          <a:xfrm>
            <a:off x="0" y="8382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7" name="Rectangle 9"/>
          <p:cNvSpPr>
            <a:spLocks noChangeArrowheads="1"/>
          </p:cNvSpPr>
          <p:nvPr/>
        </p:nvSpPr>
        <p:spPr bwMode="auto">
          <a:xfrm>
            <a:off x="0" y="10287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9" name="Rectangle 11"/>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61" name="Rectangle 13"/>
          <p:cNvSpPr>
            <a:spLocks noChangeArrowheads="1"/>
          </p:cNvSpPr>
          <p:nvPr/>
        </p:nvSpPr>
        <p:spPr bwMode="auto">
          <a:xfrm>
            <a:off x="0" y="0"/>
            <a:ext cx="100806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64" name="Rectangle 16"/>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63"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5324" y="6456008"/>
            <a:ext cx="5760640" cy="494476"/>
          </a:xfrm>
          <a:prstGeom prst="rect">
            <a:avLst/>
          </a:prstGeom>
          <a:noFill/>
        </p:spPr>
      </p:pic>
      <p:sp>
        <p:nvSpPr>
          <p:cNvPr id="23" name="TextBox 22"/>
          <p:cNvSpPr txBox="1"/>
          <p:nvPr/>
        </p:nvSpPr>
        <p:spPr>
          <a:xfrm>
            <a:off x="7560592" y="5075981"/>
            <a:ext cx="1728192" cy="2062103"/>
          </a:xfrm>
          <a:prstGeom prst="rect">
            <a:avLst/>
          </a:prstGeom>
          <a:noFill/>
        </p:spPr>
        <p:txBody>
          <a:bodyPr wrap="square" rtlCol="0">
            <a:spAutoFit/>
          </a:bodyPr>
          <a:lstStyle/>
          <a:p>
            <a:r>
              <a:rPr lang="de-DE" sz="3200" dirty="0" smtClean="0"/>
              <a:t>#FEFAFD</a:t>
            </a:r>
          </a:p>
          <a:p>
            <a:endParaRPr lang="de-DE" sz="3200" dirty="0" smtClean="0"/>
          </a:p>
          <a:p>
            <a:r>
              <a:rPr lang="de-DE" sz="3200" dirty="0" smtClean="0"/>
              <a:t>(almost white)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6. </a:t>
            </a:r>
            <a:r>
              <a:rPr lang="en-US" sz="4400" spc="-1" dirty="0">
                <a:solidFill>
                  <a:srgbClr val="000000"/>
                </a:solidFill>
                <a:uFill>
                  <a:solidFill>
                    <a:srgbClr val="FFFFFF"/>
                  </a:solidFill>
                </a:uFill>
                <a:latin typeface="Arial"/>
              </a:rPr>
              <a:t>Colors</a:t>
            </a:r>
            <a:endParaRPr lang="en-US" sz="4400" spc="-1" dirty="0">
              <a:solidFill>
                <a:srgbClr val="000000"/>
              </a:solidFill>
              <a:uFill>
                <a:solidFill>
                  <a:srgbClr val="FFFFFF"/>
                </a:solidFill>
              </a:uFill>
              <a:latin typeface="Arial"/>
            </a:endParaRPr>
          </a:p>
        </p:txBody>
      </p:sp>
      <p:sp>
        <p:nvSpPr>
          <p:cNvPr id="69" name="TextShape 2"/>
          <p:cNvSpPr txBox="1"/>
          <p:nvPr/>
        </p:nvSpPr>
        <p:spPr>
          <a:xfrm>
            <a:off x="504001" y="1769040"/>
            <a:ext cx="9071640" cy="2658869"/>
          </a:xfrm>
          <a:prstGeom prst="rect">
            <a:avLst/>
          </a:prstGeom>
          <a:noFill/>
          <a:ln>
            <a:noFill/>
          </a:ln>
        </p:spPr>
        <p:txBody>
          <a:bodyPr lIns="0" tIns="0" rIns="0" bIns="0"/>
          <a:lstStyle/>
          <a:p>
            <a:pPr marL="431955" indent="-323966">
              <a:buClr>
                <a:srgbClr val="000000"/>
              </a:buClr>
              <a:buSzPct val="45000"/>
            </a:pPr>
            <a:r>
              <a:rPr lang="en-US" sz="2800" spc="-1" dirty="0">
                <a:solidFill>
                  <a:srgbClr val="000000"/>
                </a:solidFill>
                <a:uFill>
                  <a:solidFill>
                    <a:srgbClr val="FFFFFF"/>
                  </a:solidFill>
                </a:uFill>
                <a:latin typeface="Arial"/>
              </a:rPr>
              <a:t>Decimal System: </a:t>
            </a:r>
          </a:p>
          <a:p>
            <a:pPr marL="431955" indent="-323966">
              <a:buClr>
                <a:srgbClr val="000000"/>
              </a:buClr>
              <a:buSzPct val="45000"/>
            </a:pPr>
            <a:r>
              <a:rPr lang="en-US" sz="2800" spc="-1" dirty="0">
                <a:solidFill>
                  <a:srgbClr val="000000"/>
                </a:solidFill>
                <a:uFill>
                  <a:solidFill>
                    <a:srgbClr val="FFFFFF"/>
                  </a:solidFill>
                </a:uFill>
                <a:latin typeface="Arial"/>
              </a:rPr>
              <a:t>					0,1,2,3,4,5,6,7,8,9    </a:t>
            </a:r>
          </a:p>
          <a:p>
            <a:pPr marL="431955" indent="-323966">
              <a:buClr>
                <a:srgbClr val="000000"/>
              </a:buClr>
              <a:buSzPct val="45000"/>
            </a:pPr>
            <a:r>
              <a:rPr lang="en-US" sz="2800" spc="-1" dirty="0">
                <a:solidFill>
                  <a:srgbClr val="000000"/>
                </a:solidFill>
                <a:uFill>
                  <a:solidFill>
                    <a:srgbClr val="FFFFFF"/>
                  </a:solidFill>
                </a:uFill>
                <a:latin typeface="Arial"/>
              </a:rPr>
              <a:t>				         = 10 Digits</a:t>
            </a:r>
          </a:p>
          <a:p>
            <a:pPr marL="431955" indent="-323966">
              <a:buClr>
                <a:srgbClr val="000000"/>
              </a:buClr>
              <a:buSzPct val="45000"/>
            </a:pPr>
            <a:r>
              <a:rPr lang="en-US" sz="2800" spc="-1" dirty="0">
                <a:solidFill>
                  <a:srgbClr val="000000"/>
                </a:solidFill>
                <a:uFill>
                  <a:solidFill>
                    <a:srgbClr val="FFFFFF"/>
                  </a:solidFill>
                </a:uFill>
                <a:latin typeface="Arial"/>
              </a:rPr>
              <a:t>Hexadecimal System:</a:t>
            </a:r>
          </a:p>
          <a:p>
            <a:pPr marL="431955" indent="-323966">
              <a:buClr>
                <a:srgbClr val="000000"/>
              </a:buClr>
              <a:buSzPct val="45000"/>
            </a:pPr>
            <a:r>
              <a:rPr lang="en-US" sz="2800" spc="-1" dirty="0">
                <a:solidFill>
                  <a:srgbClr val="000000"/>
                </a:solidFill>
                <a:uFill>
                  <a:solidFill>
                    <a:srgbClr val="FFFFFF"/>
                  </a:solidFill>
                </a:uFill>
                <a:latin typeface="Arial"/>
              </a:rPr>
              <a:t>					0,1,2,3,4,5,6,7,8,9,A,B,C,D,E,F</a:t>
            </a:r>
          </a:p>
          <a:p>
            <a:pPr marL="431955" indent="-323966">
              <a:buClr>
                <a:srgbClr val="000000"/>
              </a:buClr>
              <a:buSzPct val="45000"/>
            </a:pPr>
            <a:r>
              <a:rPr lang="en-US" sz="2800" spc="-1" dirty="0">
                <a:solidFill>
                  <a:srgbClr val="000000"/>
                </a:solidFill>
                <a:uFill>
                  <a:solidFill>
                    <a:srgbClr val="FFFFFF"/>
                  </a:solidFill>
                </a:uFill>
                <a:latin typeface="Arial"/>
              </a:rPr>
              <a:t>					= 16 </a:t>
            </a:r>
            <a:r>
              <a:rPr lang="en-US" sz="2800" spc="-1" dirty="0" smtClean="0">
                <a:solidFill>
                  <a:srgbClr val="000000"/>
                </a:solidFill>
                <a:uFill>
                  <a:solidFill>
                    <a:srgbClr val="FFFFFF"/>
                  </a:solidFill>
                </a:uFill>
                <a:latin typeface="Arial"/>
              </a:rPr>
              <a:t>Digits</a:t>
            </a: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smtClean="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a:p>
            <a:pPr marL="431955" indent="-323966">
              <a:buClr>
                <a:srgbClr val="000000"/>
              </a:buClr>
              <a:buSzPct val="45000"/>
            </a:pPr>
            <a:endParaRPr lang="en-US" sz="2800" spc="-1" dirty="0">
              <a:solidFill>
                <a:srgbClr val="000000"/>
              </a:solidFill>
              <a:uFill>
                <a:solidFill>
                  <a:srgbClr val="FFFFFF"/>
                </a:solidFill>
              </a:uFill>
              <a:latin typeface="Arial"/>
            </a:endParaRPr>
          </a:p>
        </p:txBody>
      </p:sp>
      <p:sp>
        <p:nvSpPr>
          <p:cNvPr id="4" name="Rectangle 3"/>
          <p:cNvSpPr/>
          <p:nvPr/>
        </p:nvSpPr>
        <p:spPr>
          <a:xfrm>
            <a:off x="575816" y="1475581"/>
            <a:ext cx="9145016" cy="30963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b="1" u="sng" dirty="0" smtClean="0"/>
              <a:t>Task: What Color is: #9c12ee? </a:t>
            </a:r>
          </a:p>
          <a:p>
            <a:endParaRPr lang="de-DE" sz="2400" b="1" dirty="0"/>
          </a:p>
          <a:p>
            <a:pPr marL="342900" indent="-342900">
              <a:buAutoNum type="arabicPeriod"/>
            </a:pPr>
            <a:r>
              <a:rPr lang="de-DE" sz="2400" b="1" dirty="0" smtClean="0"/>
              <a:t>Calculate the RGB Value using a pen and a paper.</a:t>
            </a:r>
          </a:p>
          <a:p>
            <a:pPr marL="342900" indent="-342900">
              <a:buAutoNum type="arabicPeriod"/>
            </a:pPr>
            <a:r>
              <a:rPr lang="de-DE" sz="2400" b="1" dirty="0" smtClean="0"/>
              <a:t>Try to guess what color it might be, without using the computer.</a:t>
            </a:r>
          </a:p>
          <a:p>
            <a:pPr marL="342900" indent="-342900">
              <a:buAutoNum type="arabicPeriod"/>
            </a:pPr>
            <a:endParaRPr lang="de-DE" b="1" dirty="0"/>
          </a:p>
        </p:txBody>
      </p:sp>
      <p:sp>
        <p:nvSpPr>
          <p:cNvPr id="2050" name="Rectangle 2"/>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5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8897" y="5219997"/>
            <a:ext cx="5847049" cy="504056"/>
          </a:xfrm>
          <a:prstGeom prst="rect">
            <a:avLst/>
          </a:prstGeom>
          <a:noFill/>
        </p:spPr>
      </p:pic>
      <p:pic>
        <p:nvPicPr>
          <p:cNvPr id="205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7824" y="5832444"/>
            <a:ext cx="5821846" cy="504056"/>
          </a:xfrm>
          <a:prstGeom prst="rect">
            <a:avLst/>
          </a:prstGeom>
          <a:noFill/>
        </p:spPr>
      </p:pic>
      <p:sp>
        <p:nvSpPr>
          <p:cNvPr id="2054" name="Rectangle 6"/>
          <p:cNvSpPr>
            <a:spLocks noChangeArrowheads="1"/>
          </p:cNvSpPr>
          <p:nvPr/>
        </p:nvSpPr>
        <p:spPr bwMode="auto">
          <a:xfrm>
            <a:off x="0" y="0"/>
            <a:ext cx="100806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55" name="Rectangle 7"/>
          <p:cNvSpPr>
            <a:spLocks noChangeArrowheads="1"/>
          </p:cNvSpPr>
          <p:nvPr/>
        </p:nvSpPr>
        <p:spPr bwMode="auto">
          <a:xfrm>
            <a:off x="0" y="6477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8"/>
          <p:cNvSpPr>
            <a:spLocks noChangeArrowheads="1"/>
          </p:cNvSpPr>
          <p:nvPr/>
        </p:nvSpPr>
        <p:spPr bwMode="auto">
          <a:xfrm>
            <a:off x="0" y="8382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7" name="Rectangle 9"/>
          <p:cNvSpPr>
            <a:spLocks noChangeArrowheads="1"/>
          </p:cNvSpPr>
          <p:nvPr/>
        </p:nvSpPr>
        <p:spPr bwMode="auto">
          <a:xfrm>
            <a:off x="0" y="102870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2059" name="Rectangle 11"/>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61" name="Rectangle 13"/>
          <p:cNvSpPr>
            <a:spLocks noChangeArrowheads="1"/>
          </p:cNvSpPr>
          <p:nvPr/>
        </p:nvSpPr>
        <p:spPr bwMode="auto">
          <a:xfrm>
            <a:off x="0" y="0"/>
            <a:ext cx="100806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064" name="Rectangle 16"/>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63"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5324" y="6456008"/>
            <a:ext cx="5760640" cy="494476"/>
          </a:xfrm>
          <a:prstGeom prst="rect">
            <a:avLst/>
          </a:prstGeom>
          <a:noFill/>
        </p:spPr>
      </p:pic>
      <p:sp>
        <p:nvSpPr>
          <p:cNvPr id="23" name="TextBox 22"/>
          <p:cNvSpPr txBox="1"/>
          <p:nvPr/>
        </p:nvSpPr>
        <p:spPr>
          <a:xfrm>
            <a:off x="7560592" y="5075981"/>
            <a:ext cx="1728192" cy="2062103"/>
          </a:xfrm>
          <a:prstGeom prst="rect">
            <a:avLst/>
          </a:prstGeom>
          <a:noFill/>
        </p:spPr>
        <p:txBody>
          <a:bodyPr wrap="square" rtlCol="0">
            <a:spAutoFit/>
          </a:bodyPr>
          <a:lstStyle/>
          <a:p>
            <a:r>
              <a:rPr lang="de-DE" sz="3200" dirty="0" smtClean="0"/>
              <a:t>#FEFAFD</a:t>
            </a:r>
          </a:p>
          <a:p>
            <a:endParaRPr lang="de-DE" sz="3200" dirty="0" smtClean="0"/>
          </a:p>
          <a:p>
            <a:r>
              <a:rPr lang="de-DE" sz="3200" dirty="0" smtClean="0"/>
              <a:t>(almost white)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 Introduction to HTML</a:t>
            </a:r>
          </a:p>
        </p:txBody>
      </p:sp>
      <p:sp>
        <p:nvSpPr>
          <p:cNvPr id="43"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HTML: Hypertext Markup Language</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HTML documents are described by HTML tags</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&lt;h1&gt;</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&lt;p&gt;</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&lt;a&gt;</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Tags mark up the beginning and the end of an element</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&lt;</a:t>
            </a:r>
            <a:r>
              <a:rPr lang="en-US" sz="2800" spc="-1" dirty="0" err="1">
                <a:solidFill>
                  <a:srgbClr val="000000"/>
                </a:solidFill>
                <a:uFill>
                  <a:solidFill>
                    <a:srgbClr val="FFFFFF"/>
                  </a:solidFill>
                </a:uFill>
                <a:latin typeface="Arial"/>
              </a:rPr>
              <a:t>tagname</a:t>
            </a:r>
            <a:r>
              <a:rPr lang="en-US" sz="2800" spc="-1" dirty="0">
                <a:solidFill>
                  <a:srgbClr val="000000"/>
                </a:solidFill>
                <a:uFill>
                  <a:solidFill>
                    <a:srgbClr val="FFFFFF"/>
                  </a:solidFill>
                </a:uFill>
                <a:latin typeface="Arial"/>
              </a:rPr>
              <a:t>&gt;content&lt;/</a:t>
            </a:r>
            <a:r>
              <a:rPr lang="en-US" sz="2800" spc="-1" dirty="0" err="1">
                <a:solidFill>
                  <a:srgbClr val="000000"/>
                </a:solidFill>
                <a:uFill>
                  <a:solidFill>
                    <a:srgbClr val="FFFFFF"/>
                  </a:solidFill>
                </a:uFill>
                <a:latin typeface="Arial"/>
              </a:rPr>
              <a:t>tagname</a:t>
            </a:r>
            <a:r>
              <a:rPr lang="en-US" sz="2800" spc="-1" dirty="0">
                <a:solidFill>
                  <a:srgbClr val="000000"/>
                </a:solidFill>
                <a:uFill>
                  <a:solidFill>
                    <a:srgbClr val="FFFFFF"/>
                  </a:solidFill>
                </a:uFill>
                <a:latin typeface="Arial"/>
              </a:rPr>
              <a:t>&gt;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Task: Build a Styled Form</a:t>
            </a:r>
            <a:endParaRPr lang="de-DE" dirty="0"/>
          </a:p>
        </p:txBody>
      </p:sp>
      <p:pic>
        <p:nvPicPr>
          <p:cNvPr id="73730" name="Picture 2"/>
          <p:cNvPicPr>
            <a:picLocks noChangeAspect="1" noChangeArrowheads="1"/>
          </p:cNvPicPr>
          <p:nvPr/>
        </p:nvPicPr>
        <p:blipFill>
          <a:blip r:embed="rId2" cstate="print"/>
          <a:srcRect/>
          <a:stretch>
            <a:fillRect/>
          </a:stretch>
        </p:blipFill>
        <p:spPr bwMode="auto">
          <a:xfrm>
            <a:off x="1943968" y="2699717"/>
            <a:ext cx="6408712" cy="4315526"/>
          </a:xfrm>
          <a:prstGeom prst="rect">
            <a:avLst/>
          </a:prstGeom>
          <a:noFill/>
          <a:ln w="9525">
            <a:noFill/>
            <a:miter lim="800000"/>
            <a:headEnd/>
            <a:tailEnd/>
          </a:ln>
        </p:spPr>
      </p:pic>
      <p:sp>
        <p:nvSpPr>
          <p:cNvPr id="17" name="TextBox 16"/>
          <p:cNvSpPr txBox="1"/>
          <p:nvPr/>
        </p:nvSpPr>
        <p:spPr>
          <a:xfrm>
            <a:off x="261309" y="1499388"/>
            <a:ext cx="9747555" cy="1200329"/>
          </a:xfrm>
          <a:prstGeom prst="rect">
            <a:avLst/>
          </a:prstGeom>
          <a:noFill/>
        </p:spPr>
        <p:txBody>
          <a:bodyPr wrap="square" rtlCol="0">
            <a:spAutoFit/>
          </a:bodyPr>
          <a:lstStyle/>
          <a:p>
            <a:pPr marL="342900" indent="-342900">
              <a:buAutoNum type="arabicPeriod"/>
            </a:pPr>
            <a:r>
              <a:rPr lang="de-DE" dirty="0" smtClean="0"/>
              <a:t>Pull the /task5 folder, take a look at the /images folder. There is all you need image-wise.</a:t>
            </a:r>
          </a:p>
          <a:p>
            <a:pPr marL="342900" indent="-342900">
              <a:buAutoNum type="arabicPeriod"/>
            </a:pPr>
            <a:r>
              <a:rPr lang="de-DE" dirty="0" smtClean="0"/>
              <a:t>Code the index.html and styles.css using the following information and the lessons you have learned so far about background-images, styling forms and text-formatting</a:t>
            </a:r>
          </a:p>
          <a:p>
            <a:pPr marL="342900" indent="-342900">
              <a:buAutoNum type="arabicPeriod"/>
            </a:pPr>
            <a:endParaRPr lang="de-DE"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Task: Build a Styled Form</a:t>
            </a:r>
            <a:endParaRPr lang="de-DE" dirty="0"/>
          </a:p>
        </p:txBody>
      </p:sp>
      <p:pic>
        <p:nvPicPr>
          <p:cNvPr id="73730" name="Picture 2"/>
          <p:cNvPicPr>
            <a:picLocks noChangeAspect="1" noChangeArrowheads="1"/>
          </p:cNvPicPr>
          <p:nvPr/>
        </p:nvPicPr>
        <p:blipFill>
          <a:blip r:embed="rId2" cstate="print"/>
          <a:srcRect/>
          <a:stretch>
            <a:fillRect/>
          </a:stretch>
        </p:blipFill>
        <p:spPr bwMode="auto">
          <a:xfrm>
            <a:off x="143768" y="2123653"/>
            <a:ext cx="6408712" cy="4315526"/>
          </a:xfrm>
          <a:prstGeom prst="rect">
            <a:avLst/>
          </a:prstGeom>
          <a:noFill/>
          <a:ln w="9525">
            <a:noFill/>
            <a:miter lim="800000"/>
            <a:headEnd/>
            <a:tailEnd/>
          </a:ln>
        </p:spPr>
      </p:pic>
      <p:cxnSp>
        <p:nvCxnSpPr>
          <p:cNvPr id="6" name="Straight Connector 5"/>
          <p:cNvCxnSpPr/>
          <p:nvPr/>
        </p:nvCxnSpPr>
        <p:spPr>
          <a:xfrm flipV="1">
            <a:off x="4464248" y="4499917"/>
            <a:ext cx="324036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464248" y="3851845"/>
            <a:ext cx="316835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36256" y="2843733"/>
            <a:ext cx="3096344"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8624" y="3419797"/>
            <a:ext cx="1786964" cy="1477328"/>
          </a:xfrm>
          <a:prstGeom prst="rect">
            <a:avLst/>
          </a:prstGeom>
          <a:noFill/>
        </p:spPr>
        <p:txBody>
          <a:bodyPr wrap="none" rtlCol="0">
            <a:spAutoFit/>
          </a:bodyPr>
          <a:lstStyle/>
          <a:p>
            <a:r>
              <a:rPr lang="de-DE" dirty="0" smtClean="0"/>
              <a:t>3 divs</a:t>
            </a:r>
          </a:p>
          <a:p>
            <a:r>
              <a:rPr lang="de-DE" dirty="0"/>
              <a:t>w</a:t>
            </a:r>
            <a:r>
              <a:rPr lang="de-DE" dirty="0" smtClean="0"/>
              <a:t>rapped in</a:t>
            </a:r>
          </a:p>
          <a:p>
            <a:r>
              <a:rPr lang="de-DE" dirty="0"/>
              <a:t>a</a:t>
            </a:r>
            <a:r>
              <a:rPr lang="de-DE" dirty="0" smtClean="0"/>
              <a:t>n container div, </a:t>
            </a:r>
          </a:p>
          <a:p>
            <a:r>
              <a:rPr lang="de-DE" dirty="0" smtClean="0"/>
              <a:t>which is always</a:t>
            </a:r>
          </a:p>
          <a:p>
            <a:r>
              <a:rPr lang="de-DE" dirty="0" smtClean="0"/>
              <a:t>centered</a:t>
            </a:r>
            <a:endParaRPr lang="de-D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Task: Build a Styled Form</a:t>
            </a:r>
            <a:endParaRPr lang="de-DE" dirty="0"/>
          </a:p>
        </p:txBody>
      </p:sp>
      <p:pic>
        <p:nvPicPr>
          <p:cNvPr id="73730" name="Picture 2"/>
          <p:cNvPicPr>
            <a:picLocks noChangeAspect="1" noChangeArrowheads="1"/>
          </p:cNvPicPr>
          <p:nvPr/>
        </p:nvPicPr>
        <p:blipFill>
          <a:blip r:embed="rId2" cstate="print"/>
          <a:srcRect/>
          <a:stretch>
            <a:fillRect/>
          </a:stretch>
        </p:blipFill>
        <p:spPr bwMode="auto">
          <a:xfrm>
            <a:off x="143768" y="2123653"/>
            <a:ext cx="6408712" cy="4315526"/>
          </a:xfrm>
          <a:prstGeom prst="rect">
            <a:avLst/>
          </a:prstGeom>
          <a:noFill/>
          <a:ln w="9525">
            <a:noFill/>
            <a:miter lim="800000"/>
            <a:headEnd/>
            <a:tailEnd/>
          </a:ln>
        </p:spPr>
      </p:pic>
      <p:cxnSp>
        <p:nvCxnSpPr>
          <p:cNvPr id="9" name="Straight Connector 8"/>
          <p:cNvCxnSpPr/>
          <p:nvPr/>
        </p:nvCxnSpPr>
        <p:spPr>
          <a:xfrm>
            <a:off x="5400352" y="3779837"/>
            <a:ext cx="223224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8624" y="3563813"/>
            <a:ext cx="1634871" cy="369332"/>
          </a:xfrm>
          <a:prstGeom prst="rect">
            <a:avLst/>
          </a:prstGeom>
          <a:noFill/>
        </p:spPr>
        <p:txBody>
          <a:bodyPr wrap="none" rtlCol="0">
            <a:spAutoFit/>
          </a:bodyPr>
          <a:lstStyle/>
          <a:p>
            <a:r>
              <a:rPr lang="de-DE" dirty="0" smtClean="0"/>
              <a:t>background.jpg</a:t>
            </a:r>
          </a:p>
        </p:txBody>
      </p:sp>
      <p:cxnSp>
        <p:nvCxnSpPr>
          <p:cNvPr id="10" name="Straight Connector 9"/>
          <p:cNvCxnSpPr/>
          <p:nvPr/>
        </p:nvCxnSpPr>
        <p:spPr>
          <a:xfrm>
            <a:off x="4536256" y="2555701"/>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92640" y="2339677"/>
            <a:ext cx="998991" cy="369332"/>
          </a:xfrm>
          <a:prstGeom prst="rect">
            <a:avLst/>
          </a:prstGeom>
          <a:noFill/>
        </p:spPr>
        <p:txBody>
          <a:bodyPr wrap="none" rtlCol="0">
            <a:spAutoFit/>
          </a:bodyPr>
          <a:lstStyle/>
          <a:p>
            <a:r>
              <a:rPr lang="de-DE" dirty="0" smtClean="0"/>
              <a:t>logo.png</a:t>
            </a:r>
          </a:p>
        </p:txBody>
      </p:sp>
      <p:cxnSp>
        <p:nvCxnSpPr>
          <p:cNvPr id="14" name="Straight Connector 13"/>
          <p:cNvCxnSpPr/>
          <p:nvPr/>
        </p:nvCxnSpPr>
        <p:spPr>
          <a:xfrm>
            <a:off x="4464248" y="5147989"/>
            <a:ext cx="316835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05455" y="4953999"/>
            <a:ext cx="2336345" cy="369332"/>
          </a:xfrm>
          <a:prstGeom prst="rect">
            <a:avLst/>
          </a:prstGeom>
          <a:noFill/>
        </p:spPr>
        <p:txBody>
          <a:bodyPr wrap="none" rtlCol="0">
            <a:spAutoFit/>
          </a:bodyPr>
          <a:lstStyle/>
          <a:p>
            <a:r>
              <a:rPr lang="de-DE" dirty="0" smtClean="0"/>
              <a:t>transparent_white.png</a:t>
            </a:r>
          </a:p>
        </p:txBody>
      </p:sp>
      <p:cxnSp>
        <p:nvCxnSpPr>
          <p:cNvPr id="18" name="Straight Connector 17"/>
          <p:cNvCxnSpPr>
            <a:endCxn id="17" idx="1"/>
          </p:cNvCxnSpPr>
          <p:nvPr/>
        </p:nvCxnSpPr>
        <p:spPr>
          <a:xfrm>
            <a:off x="4464248" y="3923853"/>
            <a:ext cx="3141207" cy="12148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Task: Build a Styled Form</a:t>
            </a:r>
            <a:endParaRPr lang="de-DE" dirty="0"/>
          </a:p>
        </p:txBody>
      </p:sp>
      <p:pic>
        <p:nvPicPr>
          <p:cNvPr id="73730" name="Picture 2"/>
          <p:cNvPicPr>
            <a:picLocks noChangeAspect="1" noChangeArrowheads="1"/>
          </p:cNvPicPr>
          <p:nvPr/>
        </p:nvPicPr>
        <p:blipFill>
          <a:blip r:embed="rId2" cstate="print"/>
          <a:srcRect/>
          <a:stretch>
            <a:fillRect/>
          </a:stretch>
        </p:blipFill>
        <p:spPr bwMode="auto">
          <a:xfrm>
            <a:off x="143768" y="2123653"/>
            <a:ext cx="6408712" cy="4315526"/>
          </a:xfrm>
          <a:prstGeom prst="rect">
            <a:avLst/>
          </a:prstGeom>
          <a:noFill/>
          <a:ln w="9525">
            <a:noFill/>
            <a:miter lim="800000"/>
            <a:headEnd/>
            <a:tailEnd/>
          </a:ln>
        </p:spPr>
      </p:pic>
      <p:cxnSp>
        <p:nvCxnSpPr>
          <p:cNvPr id="14" name="Straight Connector 13"/>
          <p:cNvCxnSpPr/>
          <p:nvPr/>
        </p:nvCxnSpPr>
        <p:spPr>
          <a:xfrm flipV="1">
            <a:off x="3888184" y="5292005"/>
            <a:ext cx="2952328"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84528" y="5147989"/>
            <a:ext cx="2736304" cy="369332"/>
          </a:xfrm>
          <a:prstGeom prst="rect">
            <a:avLst/>
          </a:prstGeom>
          <a:noFill/>
        </p:spPr>
        <p:txBody>
          <a:bodyPr wrap="square" rtlCol="0">
            <a:spAutoFit/>
          </a:bodyPr>
          <a:lstStyle/>
          <a:p>
            <a:r>
              <a:rPr lang="de-DE" dirty="0" smtClean="0"/>
              <a:t>Input type = datetime-local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Task: Build a Styled Form</a:t>
            </a:r>
            <a:endParaRPr lang="de-DE" dirty="0"/>
          </a:p>
        </p:txBody>
      </p:sp>
      <p:pic>
        <p:nvPicPr>
          <p:cNvPr id="73730" name="Picture 2"/>
          <p:cNvPicPr>
            <a:picLocks noChangeAspect="1" noChangeArrowheads="1"/>
          </p:cNvPicPr>
          <p:nvPr/>
        </p:nvPicPr>
        <p:blipFill>
          <a:blip r:embed="rId2" cstate="print"/>
          <a:srcRect/>
          <a:stretch>
            <a:fillRect/>
          </a:stretch>
        </p:blipFill>
        <p:spPr bwMode="auto">
          <a:xfrm>
            <a:off x="143768" y="2123653"/>
            <a:ext cx="6408712" cy="4315526"/>
          </a:xfrm>
          <a:prstGeom prst="rect">
            <a:avLst/>
          </a:prstGeom>
          <a:noFill/>
          <a:ln w="9525">
            <a:noFill/>
            <a:miter lim="800000"/>
            <a:headEnd/>
            <a:tailEnd/>
          </a:ln>
        </p:spPr>
      </p:pic>
      <p:cxnSp>
        <p:nvCxnSpPr>
          <p:cNvPr id="14" name="Straight Connector 13"/>
          <p:cNvCxnSpPr/>
          <p:nvPr/>
        </p:nvCxnSpPr>
        <p:spPr>
          <a:xfrm>
            <a:off x="4464248" y="3779837"/>
            <a:ext cx="2376264" cy="151216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84528" y="5147989"/>
            <a:ext cx="2736304" cy="369332"/>
          </a:xfrm>
          <a:prstGeom prst="rect">
            <a:avLst/>
          </a:prstGeom>
          <a:noFill/>
        </p:spPr>
        <p:txBody>
          <a:bodyPr wrap="square" rtlCol="0">
            <a:spAutoFit/>
          </a:bodyPr>
          <a:lstStyle/>
          <a:p>
            <a:r>
              <a:rPr lang="de-DE" dirty="0" smtClean="0"/>
              <a:t>Helvetica Neue</a:t>
            </a:r>
          </a:p>
        </p:txBody>
      </p:sp>
      <p:cxnSp>
        <p:nvCxnSpPr>
          <p:cNvPr id="7" name="Straight Connector 6"/>
          <p:cNvCxnSpPr/>
          <p:nvPr/>
        </p:nvCxnSpPr>
        <p:spPr>
          <a:xfrm>
            <a:off x="3888184" y="4571925"/>
            <a:ext cx="2952328"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56136" y="4931965"/>
            <a:ext cx="3384376"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72160" y="5724053"/>
            <a:ext cx="3168352"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84528" y="5930785"/>
            <a:ext cx="2736304" cy="369332"/>
          </a:xfrm>
          <a:prstGeom prst="rect">
            <a:avLst/>
          </a:prstGeom>
          <a:noFill/>
        </p:spPr>
        <p:txBody>
          <a:bodyPr wrap="square" rtlCol="0">
            <a:spAutoFit/>
          </a:bodyPr>
          <a:lstStyle/>
          <a:p>
            <a:r>
              <a:rPr lang="de-DE" dirty="0" smtClean="0"/>
              <a:t>Georgia</a:t>
            </a:r>
          </a:p>
        </p:txBody>
      </p:sp>
      <p:cxnSp>
        <p:nvCxnSpPr>
          <p:cNvPr id="22" name="Straight Connector 21"/>
          <p:cNvCxnSpPr/>
          <p:nvPr/>
        </p:nvCxnSpPr>
        <p:spPr>
          <a:xfrm>
            <a:off x="3456136" y="5219997"/>
            <a:ext cx="338437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456136" y="5292005"/>
            <a:ext cx="3384376"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00152" y="5364013"/>
            <a:ext cx="3240360"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600152" y="5075981"/>
            <a:ext cx="3168352" cy="10081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71"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pPr>
            <a:r>
              <a:rPr lang="en-US" sz="2800" i="1" dirty="0"/>
              <a:t>    A float is a box that is shifted to the left or right on the </a:t>
            </a:r>
            <a:r>
              <a:rPr lang="en-US" sz="2800" b="1" i="1" u="sng" dirty="0"/>
              <a:t>current line</a:t>
            </a:r>
            <a:r>
              <a:rPr lang="en-US" sz="2800" i="1" dirty="0"/>
              <a:t>. The most interesting characteristic of a float (or “floated” or “floating” box) is that content may flow along its side (or be prohibited from doing so by the “clear” property). </a:t>
            </a:r>
            <a:r>
              <a:rPr lang="en-US" sz="2800" i="1" dirty="0"/>
              <a:t>Content flows down the right side of a left-floated box and down the left side of a right-floated box</a:t>
            </a:r>
            <a:r>
              <a:rPr lang="en-US" sz="2800" i="1" dirty="0" smtClean="0"/>
              <a:t>.</a:t>
            </a:r>
          </a:p>
          <a:p>
            <a:pPr marL="431955" indent="-323966">
              <a:buClr>
                <a:srgbClr val="000000"/>
              </a:buClr>
              <a:buSzPct val="45000"/>
            </a:pPr>
            <a:endParaRPr lang="en-US" sz="2800" i="1" spc="-1" dirty="0">
              <a:solidFill>
                <a:srgbClr val="000000"/>
              </a:solidFill>
              <a:uFill>
                <a:solidFill>
                  <a:srgbClr val="FFFFFF"/>
                </a:solidFill>
              </a:uFill>
              <a:latin typeface="Arial"/>
            </a:endParaRPr>
          </a:p>
          <a:p>
            <a:pPr marL="431955" indent="-323966">
              <a:buClr>
                <a:srgbClr val="000000"/>
              </a:buClr>
              <a:buSzPct val="45000"/>
            </a:pPr>
            <a:endParaRPr lang="en-US" sz="2800" i="1" spc="-1" dirty="0" smtClean="0">
              <a:solidFill>
                <a:srgbClr val="000000"/>
              </a:solidFill>
              <a:uFill>
                <a:solidFill>
                  <a:srgbClr val="FFFFFF"/>
                </a:solidFill>
              </a:uFill>
              <a:latin typeface="Arial"/>
            </a:endParaRPr>
          </a:p>
          <a:p>
            <a:pPr marL="431955" indent="-323966">
              <a:buClr>
                <a:srgbClr val="000000"/>
              </a:buClr>
              <a:buSzPct val="45000"/>
            </a:pPr>
            <a:r>
              <a:rPr lang="en-US" sz="2800" spc="-1" dirty="0" smtClean="0">
                <a:solidFill>
                  <a:srgbClr val="000000"/>
                </a:solidFill>
                <a:uFill>
                  <a:solidFill>
                    <a:srgbClr val="FFFFFF"/>
                  </a:solidFill>
                </a:uFill>
                <a:latin typeface="Arial"/>
              </a:rPr>
              <a:t> 		      </a:t>
            </a:r>
            <a:r>
              <a:rPr lang="en-US" sz="2800" b="1" spc="-1" dirty="0" smtClean="0">
                <a:solidFill>
                  <a:srgbClr val="000000"/>
                </a:solidFill>
                <a:uFill>
                  <a:solidFill>
                    <a:srgbClr val="FFFFFF"/>
                  </a:solidFill>
                </a:uFill>
                <a:latin typeface="Arial"/>
              </a:rPr>
              <a:t>Floating is used for building layouts.</a:t>
            </a:r>
            <a:endParaRPr lang="en-US" sz="2800" b="1" spc="-1" dirty="0">
              <a:solidFill>
                <a:srgbClr val="000000"/>
              </a:solidFill>
              <a:uFill>
                <a:solidFill>
                  <a:srgbClr val="FFFFFF"/>
                </a:solidFill>
              </a:u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cxnSp>
        <p:nvCxnSpPr>
          <p:cNvPr id="11" name="Straight Connector 10"/>
          <p:cNvCxnSpPr/>
          <p:nvPr/>
        </p:nvCxnSpPr>
        <p:spPr>
          <a:xfrm>
            <a:off x="3312120" y="2987749"/>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75965" y="2649743"/>
            <a:ext cx="1607812" cy="369332"/>
          </a:xfrm>
          <a:prstGeom prst="rect">
            <a:avLst/>
          </a:prstGeom>
          <a:noFill/>
        </p:spPr>
        <p:txBody>
          <a:bodyPr wrap="none" rtlCol="0">
            <a:spAutoFit/>
          </a:bodyPr>
          <a:lstStyle/>
          <a:p>
            <a:r>
              <a:rPr lang="de-DE" dirty="0" smtClean="0"/>
              <a:t>current line = 0</a:t>
            </a:r>
            <a:endParaRPr lang="de-DE"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cxnSp>
        <p:nvCxnSpPr>
          <p:cNvPr id="10" name="Straight Connector 9"/>
          <p:cNvCxnSpPr/>
          <p:nvPr/>
        </p:nvCxnSpPr>
        <p:spPr>
          <a:xfrm>
            <a:off x="3312120" y="3892527"/>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75965" y="3554521"/>
            <a:ext cx="1607812" cy="369332"/>
          </a:xfrm>
          <a:prstGeom prst="rect">
            <a:avLst/>
          </a:prstGeom>
          <a:noFill/>
        </p:spPr>
        <p:txBody>
          <a:bodyPr wrap="none" rtlCol="0">
            <a:spAutoFit/>
          </a:bodyPr>
          <a:lstStyle/>
          <a:p>
            <a:r>
              <a:rPr lang="de-DE" dirty="0" smtClean="0"/>
              <a:t>current line = 1</a:t>
            </a:r>
            <a:endParaRPr lang="de-D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cxnSp>
        <p:nvCxnSpPr>
          <p:cNvPr id="10" name="Straight Connector 9"/>
          <p:cNvCxnSpPr/>
          <p:nvPr/>
        </p:nvCxnSpPr>
        <p:spPr>
          <a:xfrm>
            <a:off x="3312120" y="475662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75965" y="4418617"/>
            <a:ext cx="1607812" cy="369332"/>
          </a:xfrm>
          <a:prstGeom prst="rect">
            <a:avLst/>
          </a:prstGeom>
          <a:noFill/>
        </p:spPr>
        <p:txBody>
          <a:bodyPr wrap="none" rtlCol="0">
            <a:spAutoFit/>
          </a:bodyPr>
          <a:lstStyle/>
          <a:p>
            <a:r>
              <a:rPr lang="de-DE" dirty="0" smtClean="0"/>
              <a:t>current line = 2</a:t>
            </a:r>
            <a:endParaRPr lang="de-DE"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cxnSp>
        <p:nvCxnSpPr>
          <p:cNvPr id="11" name="Straight Arrow Connector 10"/>
          <p:cNvCxnSpPr/>
          <p:nvPr/>
        </p:nvCxnSpPr>
        <p:spPr>
          <a:xfrm flipH="1">
            <a:off x="3312120" y="5580037"/>
            <a:ext cx="568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475662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5965" y="4418617"/>
            <a:ext cx="1607812" cy="369332"/>
          </a:xfrm>
          <a:prstGeom prst="rect">
            <a:avLst/>
          </a:prstGeom>
          <a:noFill/>
        </p:spPr>
        <p:txBody>
          <a:bodyPr wrap="none" rtlCol="0">
            <a:spAutoFit/>
          </a:bodyPr>
          <a:lstStyle/>
          <a:p>
            <a:r>
              <a:rPr lang="de-DE" dirty="0" smtClean="0"/>
              <a:t>current line = 2</a:t>
            </a:r>
            <a:endParaRPr lang="de-DE" dirty="0"/>
          </a:p>
        </p:txBody>
      </p:sp>
      <p:sp>
        <p:nvSpPr>
          <p:cNvPr id="19" name="TextBox 18"/>
          <p:cNvSpPr txBox="1"/>
          <p:nvPr/>
        </p:nvSpPr>
        <p:spPr>
          <a:xfrm>
            <a:off x="7416576" y="5724053"/>
            <a:ext cx="1825801" cy="369324"/>
          </a:xfrm>
          <a:prstGeom prst="rect">
            <a:avLst/>
          </a:prstGeom>
          <a:noFill/>
        </p:spPr>
        <p:txBody>
          <a:bodyPr wrap="none" lIns="91430" tIns="45716" rIns="91430" bIns="45716" rtlCol="0">
            <a:spAutoFit/>
          </a:bodyPr>
          <a:lstStyle/>
          <a:p>
            <a:r>
              <a:rPr lang="de-DE" dirty="0" smtClean="0"/>
              <a:t>Float Flow (Right)</a:t>
            </a:r>
          </a:p>
        </p:txBody>
      </p:sp>
      <p:sp>
        <p:nvSpPr>
          <p:cNvPr id="20" name="Rectangle 1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2. Introduction to CSS</a:t>
            </a:r>
          </a:p>
        </p:txBody>
      </p:sp>
      <p:sp>
        <p:nvSpPr>
          <p:cNvPr id="45"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Cascading Style Sheets</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CSS defines how HTML looks like</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HTML is </a:t>
            </a:r>
            <a:r>
              <a:rPr lang="en-US" sz="2800" b="1" u="sng" spc="-1" dirty="0">
                <a:solidFill>
                  <a:srgbClr val="000000"/>
                </a:solidFill>
                <a:uFill>
                  <a:solidFill>
                    <a:srgbClr val="FFFFFF"/>
                  </a:solidFill>
                </a:uFill>
                <a:latin typeface="Arial"/>
              </a:rPr>
              <a:t>what</a:t>
            </a:r>
            <a:endParaRPr lang="en-US" sz="2800" spc="-1" dirty="0">
              <a:solidFill>
                <a:srgbClr val="000000"/>
              </a:solidFill>
              <a:uFill>
                <a:solidFill>
                  <a:srgbClr val="FFFFFF"/>
                </a:solidFill>
              </a:uFill>
              <a:latin typeface="Arial"/>
            </a:endParaRP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CSS is </a:t>
            </a:r>
            <a:r>
              <a:rPr lang="en-US" sz="2800" b="1" u="sng" spc="-1" dirty="0">
                <a:solidFill>
                  <a:srgbClr val="000000"/>
                </a:solidFill>
                <a:uFill>
                  <a:solidFill>
                    <a:srgbClr val="FFFFFF"/>
                  </a:solidFill>
                </a:uFill>
                <a:latin typeface="Arial"/>
              </a:rPr>
              <a:t>how</a:t>
            </a:r>
            <a:endParaRPr lang="en-US" sz="2800" spc="-1" dirty="0">
              <a:solidFill>
                <a:srgbClr val="000000"/>
              </a:solidFill>
              <a:uFill>
                <a:solidFill>
                  <a:srgbClr val="FFFFFF"/>
                </a:solidFill>
              </a:u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1" name="Straight Arrow Connector 10"/>
          <p:cNvCxnSpPr/>
          <p:nvPr/>
        </p:nvCxnSpPr>
        <p:spPr>
          <a:xfrm flipH="1">
            <a:off x="3312120" y="5580037"/>
            <a:ext cx="568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475662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5965" y="4418617"/>
            <a:ext cx="1607812" cy="369332"/>
          </a:xfrm>
          <a:prstGeom prst="rect">
            <a:avLst/>
          </a:prstGeom>
          <a:noFill/>
        </p:spPr>
        <p:txBody>
          <a:bodyPr wrap="none" rtlCol="0">
            <a:spAutoFit/>
          </a:bodyPr>
          <a:lstStyle/>
          <a:p>
            <a:r>
              <a:rPr lang="de-DE" dirty="0" smtClean="0"/>
              <a:t>current line = 2</a:t>
            </a:r>
            <a:endParaRPr lang="de-DE" dirty="0"/>
          </a:p>
        </p:txBody>
      </p:sp>
      <p:sp>
        <p:nvSpPr>
          <p:cNvPr id="19" name="TextBox 18"/>
          <p:cNvSpPr txBox="1"/>
          <p:nvPr/>
        </p:nvSpPr>
        <p:spPr>
          <a:xfrm>
            <a:off x="7416576" y="5724053"/>
            <a:ext cx="1825801" cy="369324"/>
          </a:xfrm>
          <a:prstGeom prst="rect">
            <a:avLst/>
          </a:prstGeom>
          <a:noFill/>
        </p:spPr>
        <p:txBody>
          <a:bodyPr wrap="none" lIns="91430" tIns="45716" rIns="91430" bIns="45716" rtlCol="0">
            <a:spAutoFit/>
          </a:bodyPr>
          <a:lstStyle/>
          <a:p>
            <a:r>
              <a:rPr lang="de-DE" dirty="0" smtClean="0"/>
              <a:t>Float Flow (Right)</a:t>
            </a:r>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1" name="Straight Arrow Connector 10"/>
          <p:cNvCxnSpPr/>
          <p:nvPr/>
        </p:nvCxnSpPr>
        <p:spPr>
          <a:xfrm>
            <a:off x="3312120" y="5580037"/>
            <a:ext cx="56886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475662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5965" y="4418617"/>
            <a:ext cx="1607812" cy="369332"/>
          </a:xfrm>
          <a:prstGeom prst="rect">
            <a:avLst/>
          </a:prstGeom>
          <a:noFill/>
        </p:spPr>
        <p:txBody>
          <a:bodyPr wrap="none" rtlCol="0">
            <a:spAutoFit/>
          </a:bodyPr>
          <a:lstStyle/>
          <a:p>
            <a:r>
              <a:rPr lang="de-DE" dirty="0" smtClean="0"/>
              <a:t>current line = 2</a:t>
            </a:r>
            <a:endParaRPr lang="de-DE" dirty="0"/>
          </a:p>
        </p:txBody>
      </p:sp>
      <p:sp>
        <p:nvSpPr>
          <p:cNvPr id="19" name="TextBox 18"/>
          <p:cNvSpPr txBox="1"/>
          <p:nvPr/>
        </p:nvSpPr>
        <p:spPr>
          <a:xfrm>
            <a:off x="7416576" y="5724053"/>
            <a:ext cx="1700830" cy="369324"/>
          </a:xfrm>
          <a:prstGeom prst="rect">
            <a:avLst/>
          </a:prstGeom>
          <a:noFill/>
        </p:spPr>
        <p:txBody>
          <a:bodyPr wrap="none" lIns="91430" tIns="45716" rIns="91430" bIns="45716" rtlCol="0">
            <a:spAutoFit/>
          </a:bodyPr>
          <a:lstStyle/>
          <a:p>
            <a:r>
              <a:rPr lang="de-DE" dirty="0" smtClean="0"/>
              <a:t>Float Flow (Left)</a:t>
            </a:r>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
        <p:nvSpPr>
          <p:cNvPr id="14" name="Rectangle 13"/>
          <p:cNvSpPr/>
          <p:nvPr/>
        </p:nvSpPr>
        <p:spPr>
          <a:xfrm>
            <a:off x="345613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1" name="Straight Arrow Connector 10"/>
          <p:cNvCxnSpPr/>
          <p:nvPr/>
        </p:nvCxnSpPr>
        <p:spPr>
          <a:xfrm>
            <a:off x="3312120" y="5580037"/>
            <a:ext cx="56886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475662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5965" y="4418617"/>
            <a:ext cx="1607812" cy="369332"/>
          </a:xfrm>
          <a:prstGeom prst="rect">
            <a:avLst/>
          </a:prstGeom>
          <a:noFill/>
        </p:spPr>
        <p:txBody>
          <a:bodyPr wrap="none" rtlCol="0">
            <a:spAutoFit/>
          </a:bodyPr>
          <a:lstStyle/>
          <a:p>
            <a:r>
              <a:rPr lang="de-DE" dirty="0" smtClean="0"/>
              <a:t>current line = 2</a:t>
            </a:r>
            <a:endParaRPr lang="de-DE" dirty="0"/>
          </a:p>
        </p:txBody>
      </p:sp>
      <p:sp>
        <p:nvSpPr>
          <p:cNvPr id="19" name="TextBox 18"/>
          <p:cNvSpPr txBox="1"/>
          <p:nvPr/>
        </p:nvSpPr>
        <p:spPr>
          <a:xfrm>
            <a:off x="7416576" y="5724053"/>
            <a:ext cx="1700830" cy="369324"/>
          </a:xfrm>
          <a:prstGeom prst="rect">
            <a:avLst/>
          </a:prstGeom>
          <a:noFill/>
        </p:spPr>
        <p:txBody>
          <a:bodyPr wrap="none" lIns="91430" tIns="45716" rIns="91430" bIns="45716" rtlCol="0">
            <a:spAutoFit/>
          </a:bodyPr>
          <a:lstStyle/>
          <a:p>
            <a:r>
              <a:rPr lang="de-DE" dirty="0" smtClean="0"/>
              <a:t>Float Flow (Left)</a:t>
            </a:r>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
        <p:nvSpPr>
          <p:cNvPr id="14" name="Rectangle 13"/>
          <p:cNvSpPr/>
          <p:nvPr/>
        </p:nvSpPr>
        <p:spPr>
          <a:xfrm>
            <a:off x="345613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15" name="Rectangle 14"/>
          <p:cNvSpPr/>
          <p:nvPr/>
        </p:nvSpPr>
        <p:spPr>
          <a:xfrm>
            <a:off x="453625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456136" y="485995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1" name="Straight Arrow Connector 10"/>
          <p:cNvCxnSpPr/>
          <p:nvPr/>
        </p:nvCxnSpPr>
        <p:spPr>
          <a:xfrm>
            <a:off x="3312120" y="5580037"/>
            <a:ext cx="56886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5652045"/>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16576" y="6012085"/>
            <a:ext cx="1624291" cy="369332"/>
          </a:xfrm>
          <a:prstGeom prst="rect">
            <a:avLst/>
          </a:prstGeom>
          <a:noFill/>
        </p:spPr>
        <p:txBody>
          <a:bodyPr wrap="none" rtlCol="0">
            <a:spAutoFit/>
          </a:bodyPr>
          <a:lstStyle/>
          <a:p>
            <a:r>
              <a:rPr lang="de-DE" b="1" dirty="0" smtClean="0"/>
              <a:t>current line = 3</a:t>
            </a:r>
            <a:endParaRPr lang="de-DE" b="1" dirty="0"/>
          </a:p>
        </p:txBody>
      </p:sp>
      <p:sp>
        <p:nvSpPr>
          <p:cNvPr id="19" name="TextBox 18"/>
          <p:cNvSpPr txBox="1"/>
          <p:nvPr/>
        </p:nvSpPr>
        <p:spPr>
          <a:xfrm>
            <a:off x="7416576" y="5724053"/>
            <a:ext cx="1700830" cy="369324"/>
          </a:xfrm>
          <a:prstGeom prst="rect">
            <a:avLst/>
          </a:prstGeom>
          <a:noFill/>
        </p:spPr>
        <p:txBody>
          <a:bodyPr wrap="none" lIns="91430" tIns="45716" rIns="91430" bIns="45716" rtlCol="0">
            <a:spAutoFit/>
          </a:bodyPr>
          <a:lstStyle/>
          <a:p>
            <a:r>
              <a:rPr lang="de-DE" dirty="0" smtClean="0"/>
              <a:t>Float Flow (Left)</a:t>
            </a:r>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
        <p:nvSpPr>
          <p:cNvPr id="14" name="Rectangle 13"/>
          <p:cNvSpPr/>
          <p:nvPr/>
        </p:nvSpPr>
        <p:spPr>
          <a:xfrm>
            <a:off x="345613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15" name="Rectangle 14"/>
          <p:cNvSpPr/>
          <p:nvPr/>
        </p:nvSpPr>
        <p:spPr>
          <a:xfrm>
            <a:off x="453625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456136" y="485995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1" name="Straight Arrow Connector 10"/>
          <p:cNvCxnSpPr/>
          <p:nvPr/>
        </p:nvCxnSpPr>
        <p:spPr>
          <a:xfrm>
            <a:off x="3312120" y="5580037"/>
            <a:ext cx="56886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12120" y="5652045"/>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16576" y="6012085"/>
            <a:ext cx="1624291" cy="369332"/>
          </a:xfrm>
          <a:prstGeom prst="rect">
            <a:avLst/>
          </a:prstGeom>
          <a:noFill/>
        </p:spPr>
        <p:txBody>
          <a:bodyPr wrap="none" rtlCol="0">
            <a:spAutoFit/>
          </a:bodyPr>
          <a:lstStyle/>
          <a:p>
            <a:r>
              <a:rPr lang="de-DE" b="1" dirty="0" smtClean="0"/>
              <a:t>current line = 3</a:t>
            </a:r>
            <a:endParaRPr lang="de-DE" b="1" dirty="0"/>
          </a:p>
        </p:txBody>
      </p:sp>
      <p:sp>
        <p:nvSpPr>
          <p:cNvPr id="19" name="TextBox 18"/>
          <p:cNvSpPr txBox="1"/>
          <p:nvPr/>
        </p:nvSpPr>
        <p:spPr>
          <a:xfrm>
            <a:off x="7416576" y="5724053"/>
            <a:ext cx="1700830" cy="369324"/>
          </a:xfrm>
          <a:prstGeom prst="rect">
            <a:avLst/>
          </a:prstGeom>
          <a:noFill/>
        </p:spPr>
        <p:txBody>
          <a:bodyPr wrap="none" lIns="91430" tIns="45716" rIns="91430" bIns="45716" rtlCol="0">
            <a:spAutoFit/>
          </a:bodyPr>
          <a:lstStyle/>
          <a:p>
            <a:r>
              <a:rPr lang="de-DE" dirty="0" smtClean="0"/>
              <a:t>Float Flow (Left)</a:t>
            </a:r>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
        <p:nvSpPr>
          <p:cNvPr id="14" name="Rectangle 13"/>
          <p:cNvSpPr/>
          <p:nvPr/>
        </p:nvSpPr>
        <p:spPr>
          <a:xfrm>
            <a:off x="345613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15" name="Rectangle 14"/>
          <p:cNvSpPr/>
          <p:nvPr/>
        </p:nvSpPr>
        <p:spPr>
          <a:xfrm>
            <a:off x="453625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20" name="TextBox 19"/>
          <p:cNvSpPr txBox="1"/>
          <p:nvPr/>
        </p:nvSpPr>
        <p:spPr>
          <a:xfrm>
            <a:off x="6840512" y="1907629"/>
            <a:ext cx="2799164" cy="1200329"/>
          </a:xfrm>
          <a:prstGeom prst="rect">
            <a:avLst/>
          </a:prstGeom>
          <a:noFill/>
        </p:spPr>
        <p:txBody>
          <a:bodyPr wrap="none" rtlCol="0">
            <a:spAutoFit/>
          </a:bodyPr>
          <a:lstStyle/>
          <a:p>
            <a:r>
              <a:rPr lang="de-DE" b="1" u="sng" dirty="0">
                <a:solidFill>
                  <a:srgbClr val="FF0000"/>
                </a:solidFill>
              </a:rPr>
              <a:t>Problem: </a:t>
            </a:r>
          </a:p>
          <a:p>
            <a:r>
              <a:rPr lang="de-DE" b="1" dirty="0"/>
              <a:t>Floated elements are in the</a:t>
            </a:r>
          </a:p>
          <a:p>
            <a:r>
              <a:rPr lang="de-DE" b="1" dirty="0"/>
              <a:t>Current line</a:t>
            </a:r>
          </a:p>
          <a:p>
            <a:r>
              <a:rPr lang="de-DE" b="1" dirty="0"/>
              <a:t>-&gt; Conflict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4" name="Rectangle 3"/>
          <p:cNvSpPr/>
          <p:nvPr/>
        </p:nvSpPr>
        <p:spPr>
          <a:xfrm>
            <a:off x="3456137" y="2339677"/>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5" name="Rectangle 4"/>
          <p:cNvSpPr/>
          <p:nvPr/>
        </p:nvSpPr>
        <p:spPr>
          <a:xfrm>
            <a:off x="3456137" y="3203774"/>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sp>
        <p:nvSpPr>
          <p:cNvPr id="6" name="Rectangle 5"/>
          <p:cNvSpPr/>
          <p:nvPr/>
        </p:nvSpPr>
        <p:spPr>
          <a:xfrm>
            <a:off x="3456137" y="4067870"/>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BLOCK ELEMENT</a:t>
            </a:r>
            <a:endParaRPr lang="de-DE" dirty="0"/>
          </a:p>
        </p:txBody>
      </p:sp>
      <p:cxnSp>
        <p:nvCxnSpPr>
          <p:cNvPr id="9" name="Straight Arrow Connector 8"/>
          <p:cNvCxnSpPr/>
          <p:nvPr/>
        </p:nvCxnSpPr>
        <p:spPr>
          <a:xfrm>
            <a:off x="2520032" y="2339678"/>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9832" y="3094597"/>
            <a:ext cx="1444606" cy="1477319"/>
          </a:xfrm>
          <a:prstGeom prst="rect">
            <a:avLst/>
          </a:prstGeom>
          <a:noFill/>
        </p:spPr>
        <p:txBody>
          <a:bodyPr wrap="none" lIns="91430" tIns="45716" rIns="91430" bIns="45716" rtlCol="0">
            <a:spAutoFit/>
          </a:bodyPr>
          <a:lstStyle/>
          <a:p>
            <a:r>
              <a:rPr lang="de-DE" dirty="0" smtClean="0"/>
              <a:t>Normal Flow</a:t>
            </a:r>
          </a:p>
          <a:p>
            <a:r>
              <a:rPr lang="de-DE" dirty="0" smtClean="0"/>
              <a:t>         = </a:t>
            </a:r>
          </a:p>
          <a:p>
            <a:r>
              <a:rPr lang="de-DE" dirty="0" smtClean="0"/>
              <a:t>Stacking</a:t>
            </a:r>
          </a:p>
          <a:p>
            <a:r>
              <a:rPr lang="de-DE" dirty="0" smtClean="0"/>
              <a:t>On top</a:t>
            </a:r>
          </a:p>
          <a:p>
            <a:r>
              <a:rPr lang="de-DE" dirty="0" smtClean="0"/>
              <a:t>of each other</a:t>
            </a:r>
          </a:p>
        </p:txBody>
      </p:sp>
      <p:sp>
        <p:nvSpPr>
          <p:cNvPr id="10" name="Rectangle 9"/>
          <p:cNvSpPr/>
          <p:nvPr/>
        </p:nvSpPr>
        <p:spPr>
          <a:xfrm>
            <a:off x="806464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cxnSp>
        <p:nvCxnSpPr>
          <p:cNvPr id="16" name="Straight Connector 15"/>
          <p:cNvCxnSpPr/>
          <p:nvPr/>
        </p:nvCxnSpPr>
        <p:spPr>
          <a:xfrm>
            <a:off x="3312120" y="6444133"/>
            <a:ext cx="561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5965" y="6434841"/>
            <a:ext cx="1607812" cy="369332"/>
          </a:xfrm>
          <a:prstGeom prst="rect">
            <a:avLst/>
          </a:prstGeom>
          <a:noFill/>
        </p:spPr>
        <p:txBody>
          <a:bodyPr wrap="none" rtlCol="0">
            <a:spAutoFit/>
          </a:bodyPr>
          <a:lstStyle/>
          <a:p>
            <a:r>
              <a:rPr lang="de-DE" dirty="0" smtClean="0"/>
              <a:t>current line = 4</a:t>
            </a:r>
            <a:endParaRPr lang="de-DE" dirty="0"/>
          </a:p>
        </p:txBody>
      </p:sp>
      <p:sp>
        <p:nvSpPr>
          <p:cNvPr id="13" name="Rectangle 12"/>
          <p:cNvSpPr/>
          <p:nvPr/>
        </p:nvSpPr>
        <p:spPr>
          <a:xfrm>
            <a:off x="6984528"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RIGHT</a:t>
            </a:r>
            <a:endParaRPr lang="de-DE" dirty="0"/>
          </a:p>
        </p:txBody>
      </p:sp>
      <p:sp>
        <p:nvSpPr>
          <p:cNvPr id="14" name="Rectangle 13"/>
          <p:cNvSpPr/>
          <p:nvPr/>
        </p:nvSpPr>
        <p:spPr>
          <a:xfrm>
            <a:off x="345613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15" name="Rectangle 14"/>
          <p:cNvSpPr/>
          <p:nvPr/>
        </p:nvSpPr>
        <p:spPr>
          <a:xfrm>
            <a:off x="4536256" y="4859957"/>
            <a:ext cx="936104"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FLOAT LEFT</a:t>
            </a:r>
            <a:endParaRPr lang="de-DE" dirty="0"/>
          </a:p>
        </p:txBody>
      </p:sp>
      <p:sp>
        <p:nvSpPr>
          <p:cNvPr id="18" name="Rectangle 17"/>
          <p:cNvSpPr/>
          <p:nvPr/>
        </p:nvSpPr>
        <p:spPr>
          <a:xfrm>
            <a:off x="3456136" y="5724053"/>
            <a:ext cx="244827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r>
              <a:rPr lang="de-DE" dirty="0" smtClean="0"/>
              <a:t>CLEAR ELEMENT</a:t>
            </a:r>
            <a:endParaRPr lang="de-DE" dirty="0"/>
          </a:p>
        </p:txBody>
      </p:sp>
      <p:sp>
        <p:nvSpPr>
          <p:cNvPr id="20" name="TextBox 19"/>
          <p:cNvSpPr txBox="1"/>
          <p:nvPr/>
        </p:nvSpPr>
        <p:spPr>
          <a:xfrm>
            <a:off x="6840512" y="1907629"/>
            <a:ext cx="2099421" cy="1477328"/>
          </a:xfrm>
          <a:prstGeom prst="rect">
            <a:avLst/>
          </a:prstGeom>
          <a:noFill/>
        </p:spPr>
        <p:txBody>
          <a:bodyPr wrap="none" rtlCol="0">
            <a:spAutoFit/>
          </a:bodyPr>
          <a:lstStyle/>
          <a:p>
            <a:r>
              <a:rPr lang="de-DE" b="1" u="sng" dirty="0" smtClean="0">
                <a:solidFill>
                  <a:srgbClr val="00B050"/>
                </a:solidFill>
              </a:rPr>
              <a:t>Solution:</a:t>
            </a:r>
            <a:endParaRPr lang="de-DE" b="1" u="sng" dirty="0">
              <a:solidFill>
                <a:srgbClr val="00B050"/>
              </a:solidFill>
            </a:endParaRPr>
          </a:p>
          <a:p>
            <a:r>
              <a:rPr lang="de-DE" b="1" dirty="0" smtClean="0"/>
              <a:t>Clearing Element</a:t>
            </a:r>
          </a:p>
          <a:p>
            <a:r>
              <a:rPr lang="de-DE" b="1" dirty="0" smtClean="0"/>
              <a:t>Sets current line to </a:t>
            </a:r>
          </a:p>
          <a:p>
            <a:r>
              <a:rPr lang="de-DE" b="1" dirty="0" smtClean="0"/>
              <a:t>Last current line + 2 </a:t>
            </a:r>
          </a:p>
          <a:p>
            <a:endParaRPr lang="de-DE"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7. Float</a:t>
            </a:r>
            <a:endParaRPr lang="de-DE" dirty="0"/>
          </a:p>
        </p:txBody>
      </p:sp>
      <p:sp>
        <p:nvSpPr>
          <p:cNvPr id="3" name="Content Placeholder 2"/>
          <p:cNvSpPr>
            <a:spLocks noGrp="1"/>
          </p:cNvSpPr>
          <p:nvPr>
            <p:ph idx="1"/>
          </p:nvPr>
        </p:nvSpPr>
        <p:spPr/>
        <p:txBody>
          <a:bodyPr/>
          <a:lstStyle/>
          <a:p>
            <a:r>
              <a:rPr lang="de-DE" dirty="0" smtClean="0"/>
              <a:t>https://www.youtube.com/watch?v=xara4Z1b18I</a:t>
            </a:r>
            <a:endParaRPr lang="de-DE"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7. Float</a:t>
            </a:r>
          </a:p>
        </p:txBody>
      </p:sp>
      <p:sp>
        <p:nvSpPr>
          <p:cNvPr id="71"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pPr>
            <a:r>
              <a:rPr lang="en-US" sz="2800" b="1" u="sng" dirty="0"/>
              <a:t>Collapsing: </a:t>
            </a:r>
          </a:p>
          <a:p>
            <a:pPr marL="431955" indent="-323966">
              <a:buClr>
                <a:srgbClr val="000000"/>
              </a:buClr>
              <a:buSzPct val="45000"/>
            </a:pPr>
            <a:endParaRPr lang="en-US" sz="2800" i="1" dirty="0"/>
          </a:p>
          <a:p>
            <a:pPr marL="431955" indent="-323966">
              <a:buClr>
                <a:srgbClr val="000000"/>
              </a:buClr>
              <a:buSzPct val="45000"/>
            </a:pPr>
            <a:r>
              <a:rPr lang="en-US" sz="2800" i="1" dirty="0"/>
              <a:t>When a parent element that contains any number of</a:t>
            </a:r>
          </a:p>
          <a:p>
            <a:pPr marL="431955" indent="-323966">
              <a:buClr>
                <a:srgbClr val="000000"/>
              </a:buClr>
              <a:buSzPct val="45000"/>
            </a:pPr>
            <a:r>
              <a:rPr lang="en-US" sz="2800" i="1" dirty="0"/>
              <a:t>floated elements does not expand to completely </a:t>
            </a:r>
          </a:p>
          <a:p>
            <a:pPr marL="431955" indent="-323966">
              <a:buClr>
                <a:srgbClr val="000000"/>
              </a:buClr>
              <a:buSzPct val="45000"/>
            </a:pPr>
            <a:r>
              <a:rPr lang="en-US" sz="2800" i="1" dirty="0"/>
              <a:t>surround those elements in the way it would if the </a:t>
            </a:r>
          </a:p>
          <a:p>
            <a:pPr marL="431955" indent="-323966">
              <a:buClr>
                <a:srgbClr val="000000"/>
              </a:buClr>
              <a:buSzPct val="45000"/>
            </a:pPr>
            <a:r>
              <a:rPr lang="en-US" sz="2800" i="1" dirty="0"/>
              <a:t>elements were not floated.</a:t>
            </a:r>
            <a:endParaRPr lang="en-US" sz="2800" spc="-1" dirty="0">
              <a:solidFill>
                <a:srgbClr val="000000"/>
              </a:solidFill>
              <a:uFill>
                <a:solidFill>
                  <a:srgbClr val="FFFFFF"/>
                </a:solidFill>
              </a:u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p:nvPr/>
        </p:nvPicPr>
        <p:blipFill>
          <a:blip r:embed="rId2" cstate="print"/>
          <a:stretch/>
        </p:blipFill>
        <p:spPr>
          <a:xfrm>
            <a:off x="1645920" y="1145160"/>
            <a:ext cx="6858000" cy="551340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Task: Build the following floating layout</a:t>
            </a:r>
            <a:endParaRPr lang="de-DE" dirty="0"/>
          </a:p>
        </p:txBody>
      </p:sp>
      <p:pic>
        <p:nvPicPr>
          <p:cNvPr id="74754" name="Picture 2"/>
          <p:cNvPicPr>
            <a:picLocks noChangeAspect="1" noChangeArrowheads="1"/>
          </p:cNvPicPr>
          <p:nvPr/>
        </p:nvPicPr>
        <p:blipFill>
          <a:blip r:embed="rId2" cstate="print"/>
          <a:srcRect/>
          <a:stretch>
            <a:fillRect/>
          </a:stretch>
        </p:blipFill>
        <p:spPr bwMode="auto">
          <a:xfrm>
            <a:off x="1799952" y="1835621"/>
            <a:ext cx="6480720" cy="530222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2. Introduction to CSS</a:t>
            </a:r>
          </a:p>
        </p:txBody>
      </p:sp>
      <p:sp>
        <p:nvSpPr>
          <p:cNvPr id="47"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3 Ways to import CSS</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 </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1. CSS code inside an HTML tag</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2. CSS code inside an HTML document</a:t>
            </a:r>
          </a:p>
          <a:p>
            <a:pPr marL="863910" lvl="1" indent="-323966">
              <a:buClr>
                <a:srgbClr val="000000"/>
              </a:buClr>
              <a:buSzPct val="75000"/>
              <a:buFont typeface="Symbol" charset="2"/>
              <a:buChar char=""/>
            </a:pPr>
            <a:r>
              <a:rPr lang="en-US" sz="2800" b="1" u="sng" spc="-1" dirty="0">
                <a:solidFill>
                  <a:srgbClr val="000000"/>
                </a:solidFill>
                <a:uFill>
                  <a:solidFill>
                    <a:srgbClr val="FFFFFF"/>
                  </a:solidFill>
                </a:uFill>
                <a:latin typeface="Arial"/>
              </a:rPr>
              <a:t>3. CSS code in external file</a:t>
            </a:r>
            <a:endParaRPr lang="en-US" sz="2800" spc="-1" dirty="0">
              <a:solidFill>
                <a:srgbClr val="000000"/>
              </a:solidFill>
              <a:uFill>
                <a:solidFill>
                  <a:srgbClr val="FFFFFF"/>
                </a:solidFill>
              </a:u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8. Positioning</a:t>
            </a:r>
          </a:p>
        </p:txBody>
      </p:sp>
      <p:sp>
        <p:nvSpPr>
          <p:cNvPr id="73" name="TextShape 2"/>
          <p:cNvSpPr txBox="1"/>
          <p:nvPr/>
        </p:nvSpPr>
        <p:spPr>
          <a:xfrm>
            <a:off x="504001" y="1769039"/>
            <a:ext cx="9071640" cy="5467181"/>
          </a:xfrm>
          <a:prstGeom prst="rect">
            <a:avLst/>
          </a:prstGeom>
          <a:noFill/>
          <a:ln>
            <a:noFill/>
          </a:ln>
        </p:spPr>
        <p:txBody>
          <a:bodyPr lIns="0" tIns="0" rIns="0" bIns="0"/>
          <a:lstStyle/>
          <a:p>
            <a:pPr marL="431955" indent="-323966">
              <a:buClr>
                <a:srgbClr val="000000"/>
              </a:buClr>
              <a:buSzPct val="45000"/>
              <a:buFont typeface="Wingdings" charset="2"/>
              <a:buChar char=""/>
            </a:pPr>
            <a:r>
              <a:rPr lang="en-US" sz="2800" spc="-1" dirty="0" smtClean="0">
                <a:solidFill>
                  <a:srgbClr val="000000"/>
                </a:solidFill>
                <a:uFill>
                  <a:solidFill>
                    <a:srgbClr val="FFFFFF"/>
                  </a:solidFill>
                </a:uFill>
                <a:latin typeface="Arial"/>
              </a:rPr>
              <a:t>Static (default value)</a:t>
            </a:r>
          </a:p>
          <a:p>
            <a:pPr marL="889107" lvl="1" indent="-323966">
              <a:buClr>
                <a:srgbClr val="000000"/>
              </a:buClr>
              <a:buSzPct val="45000"/>
              <a:buFont typeface="Wingdings" charset="2"/>
              <a:buChar char=""/>
            </a:pPr>
            <a:r>
              <a:rPr lang="en-US" sz="2800" spc="-1" dirty="0" smtClean="0">
                <a:solidFill>
                  <a:srgbClr val="000000"/>
                </a:solidFill>
                <a:uFill>
                  <a:solidFill>
                    <a:srgbClr val="FFFFFF"/>
                  </a:solidFill>
                </a:uFill>
                <a:latin typeface="Arial"/>
              </a:rPr>
              <a:t>Appear as in the </a:t>
            </a:r>
            <a:r>
              <a:rPr lang="en-US" sz="2800" b="1" spc="-1" dirty="0" smtClean="0">
                <a:solidFill>
                  <a:srgbClr val="000000"/>
                </a:solidFill>
                <a:uFill>
                  <a:solidFill>
                    <a:srgbClr val="FFFFFF"/>
                  </a:solidFill>
                </a:uFill>
                <a:latin typeface="Arial"/>
              </a:rPr>
              <a:t>normal flow</a:t>
            </a:r>
          </a:p>
          <a:p>
            <a:pPr marL="889107" lvl="1" indent="-323966">
              <a:buClr>
                <a:srgbClr val="000000"/>
              </a:buClr>
              <a:buSzPct val="45000"/>
              <a:buFont typeface="Wingdings" charset="2"/>
              <a:buChar char=""/>
            </a:pPr>
            <a:r>
              <a:rPr lang="en-US" sz="2800" spc="-1" dirty="0" smtClean="0">
                <a:solidFill>
                  <a:srgbClr val="000000"/>
                </a:solidFill>
                <a:uFill>
                  <a:solidFill>
                    <a:srgbClr val="FFFFFF"/>
                  </a:solidFill>
                </a:uFill>
                <a:latin typeface="Arial"/>
              </a:rPr>
              <a:t>Every element has “position: static” by default</a:t>
            </a:r>
          </a:p>
          <a:p>
            <a:pPr marL="431955" indent="-323966">
              <a:buClr>
                <a:srgbClr val="000000"/>
              </a:buClr>
              <a:buSzPct val="45000"/>
              <a:buFont typeface="Wingdings" charset="2"/>
              <a:buChar char=""/>
            </a:pPr>
            <a:r>
              <a:rPr lang="en-US" sz="2800" spc="-1" dirty="0" smtClean="0">
                <a:solidFill>
                  <a:srgbClr val="000000"/>
                </a:solidFill>
                <a:uFill>
                  <a:solidFill>
                    <a:srgbClr val="FFFFFF"/>
                  </a:solidFill>
                </a:uFill>
                <a:latin typeface="Arial"/>
              </a:rPr>
              <a:t>Relative</a:t>
            </a:r>
            <a:endParaRPr lang="en-US" sz="2800" spc="-1" dirty="0">
              <a:solidFill>
                <a:srgbClr val="000000"/>
              </a:solidFill>
              <a:uFill>
                <a:solidFill>
                  <a:srgbClr val="FFFFFF"/>
                </a:solidFill>
              </a:uFill>
              <a:latin typeface="Arial"/>
            </a:endParaRPr>
          </a:p>
          <a:p>
            <a:pPr marL="863910" lvl="1" indent="-323966">
              <a:buClr>
                <a:srgbClr val="000000"/>
              </a:buClr>
              <a:buSzPct val="75000"/>
              <a:buFont typeface="Symbol" charset="2"/>
              <a:buChar char=""/>
            </a:pPr>
            <a:r>
              <a:rPr lang="en-US" sz="2800" spc="-1" dirty="0" smtClean="0">
                <a:solidFill>
                  <a:srgbClr val="000000"/>
                </a:solidFill>
                <a:uFill>
                  <a:solidFill>
                    <a:srgbClr val="FFFFFF"/>
                  </a:solidFill>
                </a:uFill>
                <a:latin typeface="Arial"/>
              </a:rPr>
              <a:t>Moves </a:t>
            </a:r>
            <a:r>
              <a:rPr lang="en-US" sz="2800" spc="-1" dirty="0">
                <a:solidFill>
                  <a:srgbClr val="000000"/>
                </a:solidFill>
                <a:uFill>
                  <a:solidFill>
                    <a:srgbClr val="FFFFFF"/>
                  </a:solidFill>
                </a:uFill>
                <a:latin typeface="Arial"/>
              </a:rPr>
              <a:t>the element to the new position </a:t>
            </a:r>
            <a:r>
              <a:rPr lang="en-US" sz="2800" b="1" spc="-1" dirty="0" smtClean="0">
                <a:solidFill>
                  <a:srgbClr val="000000"/>
                </a:solidFill>
                <a:uFill>
                  <a:solidFill>
                    <a:srgbClr val="FFFFFF"/>
                  </a:solidFill>
                </a:uFill>
                <a:latin typeface="Arial"/>
              </a:rPr>
              <a:t>relative </a:t>
            </a:r>
            <a:r>
              <a:rPr lang="en-US" sz="2800" b="1" spc="-1" dirty="0">
                <a:solidFill>
                  <a:srgbClr val="000000"/>
                </a:solidFill>
                <a:uFill>
                  <a:solidFill>
                    <a:srgbClr val="FFFFFF"/>
                  </a:solidFill>
                </a:uFill>
                <a:latin typeface="Arial"/>
              </a:rPr>
              <a:t>to the normal flow</a:t>
            </a:r>
            <a:endParaRPr lang="en-US" sz="2800" b="1" spc="-1" dirty="0">
              <a:solidFill>
                <a:srgbClr val="000000"/>
              </a:solidFill>
              <a:uFill>
                <a:solidFill>
                  <a:srgbClr val="FFFFFF"/>
                </a:solidFill>
              </a:uFill>
              <a:latin typeface="Arial"/>
            </a:endParaRPr>
          </a:p>
          <a:p>
            <a:pPr marL="431955" indent="-323966">
              <a:buClr>
                <a:srgbClr val="000000"/>
              </a:buClr>
              <a:buSzPct val="45000"/>
              <a:buFont typeface="Wingdings" charset="2"/>
              <a:buChar char=""/>
            </a:pPr>
            <a:r>
              <a:rPr lang="en-US" sz="2800" spc="-1" dirty="0">
                <a:solidFill>
                  <a:srgbClr val="000000"/>
                </a:solidFill>
                <a:uFill>
                  <a:solidFill>
                    <a:srgbClr val="FFFFFF"/>
                  </a:solidFill>
                </a:uFill>
                <a:latin typeface="Arial"/>
              </a:rPr>
              <a:t>Absolute</a:t>
            </a:r>
          </a:p>
          <a:p>
            <a:pPr marL="863910" lvl="1" indent="-323966">
              <a:buClr>
                <a:srgbClr val="000000"/>
              </a:buClr>
              <a:buSzPct val="75000"/>
              <a:buFont typeface="Symbol" charset="2"/>
              <a:buChar char=""/>
            </a:pPr>
            <a:r>
              <a:rPr lang="en-US" sz="2800" spc="-1" dirty="0" smtClean="0">
                <a:solidFill>
                  <a:srgbClr val="000000"/>
                </a:solidFill>
                <a:uFill>
                  <a:solidFill>
                    <a:srgbClr val="FFFFFF"/>
                  </a:solidFill>
                </a:uFill>
                <a:latin typeface="Arial"/>
              </a:rPr>
              <a:t>Moves the element to the new position </a:t>
            </a:r>
            <a:r>
              <a:rPr lang="en-US" sz="2800" b="1" spc="-1" dirty="0" smtClean="0">
                <a:solidFill>
                  <a:srgbClr val="000000"/>
                </a:solidFill>
                <a:uFill>
                  <a:solidFill>
                    <a:srgbClr val="FFFFFF"/>
                  </a:solidFill>
                </a:uFill>
                <a:latin typeface="Arial"/>
              </a:rPr>
              <a:t>relative to its first non-static positioned ancestor element</a:t>
            </a:r>
            <a:r>
              <a:rPr lang="en-US" sz="2800" spc="-1" dirty="0" smtClean="0">
                <a:solidFill>
                  <a:srgbClr val="000000"/>
                </a:solidFill>
                <a:uFill>
                  <a:solidFill>
                    <a:srgbClr val="FFFFFF"/>
                  </a:solidFill>
                </a:uFill>
                <a:latin typeface="Arial"/>
              </a:rPr>
              <a:t>,</a:t>
            </a:r>
          </a:p>
          <a:p>
            <a:pPr marL="863910" lvl="1" indent="-323966">
              <a:buClr>
                <a:srgbClr val="000000"/>
              </a:buClr>
              <a:buSzPct val="75000"/>
              <a:buFont typeface="Symbol" charset="2"/>
              <a:buChar char=""/>
            </a:pPr>
            <a:r>
              <a:rPr lang="en-US" sz="2800" spc="-1" dirty="0" smtClean="0">
                <a:solidFill>
                  <a:srgbClr val="000000"/>
                </a:solidFill>
                <a:uFill>
                  <a:solidFill>
                    <a:srgbClr val="FFFFFF"/>
                  </a:solidFill>
                </a:uFill>
                <a:latin typeface="Arial"/>
              </a:rPr>
              <a:t>Otherwise, the position of the body</a:t>
            </a:r>
            <a:endParaRPr lang="en-US" sz="2800" spc="-1" dirty="0">
              <a:solidFill>
                <a:srgbClr val="000000"/>
              </a:solidFill>
              <a:uFill>
                <a:solidFill>
                  <a:srgbClr val="FFFFFF"/>
                </a:solidFill>
              </a:uFill>
              <a:latin typeface="Arial"/>
            </a:endParaRPr>
          </a:p>
          <a:p>
            <a:pPr marL="863910" lvl="1" indent="-323966">
              <a:buClr>
                <a:srgbClr val="000000"/>
              </a:buClr>
              <a:buSzPct val="75000"/>
              <a:buFont typeface="Symbol" charset="2"/>
              <a:buChar char=""/>
            </a:pPr>
            <a:endParaRPr lang="en-US" sz="3200" spc="-1" dirty="0">
              <a:solidFill>
                <a:srgbClr val="000000"/>
              </a:solidFill>
              <a:uFill>
                <a:solidFill>
                  <a:srgbClr val="FFFFFF"/>
                </a:solidFill>
              </a:u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Task: Implement the Stylesheet</a:t>
            </a:r>
            <a:endParaRPr lang="de-DE" dirty="0"/>
          </a:p>
        </p:txBody>
      </p:sp>
      <p:pic>
        <p:nvPicPr>
          <p:cNvPr id="75778" name="Picture 2"/>
          <p:cNvPicPr>
            <a:picLocks noChangeAspect="1" noChangeArrowheads="1"/>
          </p:cNvPicPr>
          <p:nvPr/>
        </p:nvPicPr>
        <p:blipFill>
          <a:blip r:embed="rId2" cstate="print"/>
          <a:srcRect/>
          <a:stretch>
            <a:fillRect/>
          </a:stretch>
        </p:blipFill>
        <p:spPr bwMode="auto">
          <a:xfrm>
            <a:off x="1007864" y="1691605"/>
            <a:ext cx="8209460" cy="537264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Task: Implement the Stylesheet</a:t>
            </a:r>
            <a:endParaRPr lang="de-DE" dirty="0"/>
          </a:p>
        </p:txBody>
      </p:sp>
      <p:pic>
        <p:nvPicPr>
          <p:cNvPr id="75778" name="Picture 2"/>
          <p:cNvPicPr>
            <a:picLocks noChangeAspect="1" noChangeArrowheads="1"/>
          </p:cNvPicPr>
          <p:nvPr/>
        </p:nvPicPr>
        <p:blipFill>
          <a:blip r:embed="rId2" cstate="print"/>
          <a:srcRect/>
          <a:stretch>
            <a:fillRect/>
          </a:stretch>
        </p:blipFill>
        <p:spPr bwMode="auto">
          <a:xfrm>
            <a:off x="143768" y="2339677"/>
            <a:ext cx="6381682" cy="4176464"/>
          </a:xfrm>
          <a:prstGeom prst="rect">
            <a:avLst/>
          </a:prstGeom>
          <a:noFill/>
          <a:ln w="9525">
            <a:noFill/>
            <a:miter lim="800000"/>
            <a:headEnd/>
            <a:tailEnd/>
          </a:ln>
        </p:spPr>
      </p:pic>
      <p:cxnSp>
        <p:nvCxnSpPr>
          <p:cNvPr id="5" name="Straight Connector 4"/>
          <p:cNvCxnSpPr/>
          <p:nvPr/>
        </p:nvCxnSpPr>
        <p:spPr>
          <a:xfrm flipV="1">
            <a:off x="5976416" y="2483693"/>
            <a:ext cx="108012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00552" y="2267669"/>
            <a:ext cx="2289088" cy="369332"/>
          </a:xfrm>
          <a:prstGeom prst="rect">
            <a:avLst/>
          </a:prstGeom>
          <a:noFill/>
        </p:spPr>
        <p:txBody>
          <a:bodyPr wrap="none" rtlCol="0">
            <a:spAutoFit/>
          </a:bodyPr>
          <a:lstStyle/>
          <a:p>
            <a:r>
              <a:rPr lang="de-DE" dirty="0"/>
              <a:t>g</a:t>
            </a:r>
            <a:r>
              <a:rPr lang="de-DE" dirty="0" smtClean="0"/>
              <a:t>reen_background.jpg</a:t>
            </a:r>
            <a:endParaRPr lang="de-DE" dirty="0"/>
          </a:p>
        </p:txBody>
      </p:sp>
      <p:cxnSp>
        <p:nvCxnSpPr>
          <p:cNvPr id="9" name="Straight Connector 8"/>
          <p:cNvCxnSpPr>
            <a:endCxn id="10" idx="1"/>
          </p:cNvCxnSpPr>
          <p:nvPr/>
        </p:nvCxnSpPr>
        <p:spPr>
          <a:xfrm flipV="1">
            <a:off x="3960192" y="3811195"/>
            <a:ext cx="3312368" cy="148081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72560" y="3626529"/>
            <a:ext cx="2289088" cy="369332"/>
          </a:xfrm>
          <a:prstGeom prst="rect">
            <a:avLst/>
          </a:prstGeom>
          <a:noFill/>
        </p:spPr>
        <p:txBody>
          <a:bodyPr wrap="square" rtlCol="0">
            <a:spAutoFit/>
          </a:bodyPr>
          <a:lstStyle/>
          <a:p>
            <a:r>
              <a:rPr lang="de-DE" dirty="0" smtClean="0"/>
              <a:t>steak.png</a:t>
            </a:r>
            <a:endParaRPr lang="de-DE" dirty="0"/>
          </a:p>
        </p:txBody>
      </p:sp>
      <p:cxnSp>
        <p:nvCxnSpPr>
          <p:cNvPr id="15" name="Straight Connector 14"/>
          <p:cNvCxnSpPr>
            <a:endCxn id="16" idx="1"/>
          </p:cNvCxnSpPr>
          <p:nvPr/>
        </p:nvCxnSpPr>
        <p:spPr>
          <a:xfrm>
            <a:off x="3672160" y="3059757"/>
            <a:ext cx="3600400" cy="11265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72560" y="2987749"/>
            <a:ext cx="2289088" cy="369332"/>
          </a:xfrm>
          <a:prstGeom prst="rect">
            <a:avLst/>
          </a:prstGeom>
          <a:noFill/>
        </p:spPr>
        <p:txBody>
          <a:bodyPr wrap="square" rtlCol="0">
            <a:spAutoFit/>
          </a:bodyPr>
          <a:lstStyle/>
          <a:p>
            <a:r>
              <a:rPr lang="de-DE" dirty="0" smtClean="0"/>
              <a:t>market_logo.png</a:t>
            </a:r>
            <a:endParaRPr lang="de-DE" dirty="0"/>
          </a:p>
        </p:txBody>
      </p:sp>
      <p:sp>
        <p:nvSpPr>
          <p:cNvPr id="18" name="TextBox 17"/>
          <p:cNvSpPr txBox="1"/>
          <p:nvPr/>
        </p:nvSpPr>
        <p:spPr>
          <a:xfrm>
            <a:off x="111692" y="1754321"/>
            <a:ext cx="3200428" cy="369332"/>
          </a:xfrm>
          <a:prstGeom prst="rect">
            <a:avLst/>
          </a:prstGeom>
          <a:noFill/>
        </p:spPr>
        <p:txBody>
          <a:bodyPr wrap="none" rtlCol="0">
            <a:spAutoFit/>
          </a:bodyPr>
          <a:lstStyle/>
          <a:p>
            <a:r>
              <a:rPr lang="de-DE" b="1" dirty="0" smtClean="0"/>
              <a:t>Use the following informations:</a:t>
            </a:r>
            <a:endParaRPr lang="de-DE" b="1" dirty="0"/>
          </a:p>
        </p:txBody>
      </p:sp>
      <p:cxnSp>
        <p:nvCxnSpPr>
          <p:cNvPr id="19" name="Straight Connector 18"/>
          <p:cNvCxnSpPr/>
          <p:nvPr/>
        </p:nvCxnSpPr>
        <p:spPr>
          <a:xfrm flipV="1">
            <a:off x="5112320" y="2483693"/>
            <a:ext cx="1944216" cy="1656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23" idx="1"/>
          </p:cNvCxnSpPr>
          <p:nvPr/>
        </p:nvCxnSpPr>
        <p:spPr>
          <a:xfrm flipV="1">
            <a:off x="3960192" y="4612575"/>
            <a:ext cx="3384376" cy="46340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344568" y="4427909"/>
            <a:ext cx="2289088" cy="369332"/>
          </a:xfrm>
          <a:prstGeom prst="rect">
            <a:avLst/>
          </a:prstGeom>
          <a:noFill/>
        </p:spPr>
        <p:txBody>
          <a:bodyPr wrap="square" rtlCol="0">
            <a:spAutoFit/>
          </a:bodyPr>
          <a:lstStyle/>
          <a:p>
            <a:r>
              <a:rPr lang="de-DE" dirty="0" smtClean="0"/>
              <a:t>red_background.jpg</a:t>
            </a:r>
            <a:endParaRPr lang="de-DE" dirty="0"/>
          </a:p>
        </p:txBody>
      </p:sp>
      <p:cxnSp>
        <p:nvCxnSpPr>
          <p:cNvPr id="25" name="Straight Connector 24"/>
          <p:cNvCxnSpPr>
            <a:endCxn id="26" idx="1"/>
          </p:cNvCxnSpPr>
          <p:nvPr/>
        </p:nvCxnSpPr>
        <p:spPr>
          <a:xfrm>
            <a:off x="5328344" y="5147989"/>
            <a:ext cx="1944216" cy="32868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72560" y="5292005"/>
            <a:ext cx="2520280" cy="369332"/>
          </a:xfrm>
          <a:prstGeom prst="rect">
            <a:avLst/>
          </a:prstGeom>
          <a:noFill/>
        </p:spPr>
        <p:txBody>
          <a:bodyPr wrap="square" rtlCol="0">
            <a:spAutoFit/>
          </a:bodyPr>
          <a:lstStyle/>
          <a:p>
            <a:r>
              <a:rPr lang="de-DE" dirty="0" smtClean="0"/>
              <a:t>texture_background.jpg</a:t>
            </a:r>
            <a:endParaRPr lang="de-DE" dirty="0"/>
          </a:p>
        </p:txBody>
      </p:sp>
      <p:cxnSp>
        <p:nvCxnSpPr>
          <p:cNvPr id="29" name="Straight Connector 28"/>
          <p:cNvCxnSpPr>
            <a:endCxn id="30" idx="1"/>
          </p:cNvCxnSpPr>
          <p:nvPr/>
        </p:nvCxnSpPr>
        <p:spPr>
          <a:xfrm>
            <a:off x="5616376" y="5940077"/>
            <a:ext cx="1671352" cy="391398"/>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87728" y="6146809"/>
            <a:ext cx="2577120" cy="369332"/>
          </a:xfrm>
          <a:prstGeom prst="rect">
            <a:avLst/>
          </a:prstGeom>
          <a:noFill/>
        </p:spPr>
        <p:txBody>
          <a:bodyPr wrap="square" rtlCol="0">
            <a:spAutoFit/>
          </a:bodyPr>
          <a:lstStyle/>
          <a:p>
            <a:r>
              <a:rPr lang="de-DE" dirty="0"/>
              <a:t>y</a:t>
            </a:r>
            <a:r>
              <a:rPr lang="de-DE" dirty="0" smtClean="0"/>
              <a:t>ellow_background.jpg</a:t>
            </a:r>
            <a:endParaRPr lang="de-DE"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Task: Implement the Stylesheet</a:t>
            </a:r>
            <a:endParaRPr lang="de-DE" dirty="0"/>
          </a:p>
        </p:txBody>
      </p:sp>
      <p:pic>
        <p:nvPicPr>
          <p:cNvPr id="75778" name="Picture 2"/>
          <p:cNvPicPr>
            <a:picLocks noChangeAspect="1" noChangeArrowheads="1"/>
          </p:cNvPicPr>
          <p:nvPr/>
        </p:nvPicPr>
        <p:blipFill>
          <a:blip r:embed="rId2" cstate="print"/>
          <a:srcRect/>
          <a:stretch>
            <a:fillRect/>
          </a:stretch>
        </p:blipFill>
        <p:spPr bwMode="auto">
          <a:xfrm>
            <a:off x="143768" y="2339677"/>
            <a:ext cx="6381682" cy="4176464"/>
          </a:xfrm>
          <a:prstGeom prst="rect">
            <a:avLst/>
          </a:prstGeom>
          <a:noFill/>
          <a:ln w="9525">
            <a:noFill/>
            <a:miter lim="800000"/>
            <a:headEnd/>
            <a:tailEnd/>
          </a:ln>
        </p:spPr>
      </p:pic>
      <p:sp>
        <p:nvSpPr>
          <p:cNvPr id="7" name="TextBox 6"/>
          <p:cNvSpPr txBox="1"/>
          <p:nvPr/>
        </p:nvSpPr>
        <p:spPr>
          <a:xfrm>
            <a:off x="7344568" y="2915741"/>
            <a:ext cx="2212016" cy="646331"/>
          </a:xfrm>
          <a:prstGeom prst="rect">
            <a:avLst/>
          </a:prstGeom>
          <a:noFill/>
        </p:spPr>
        <p:txBody>
          <a:bodyPr wrap="none" rtlCol="0">
            <a:spAutoFit/>
          </a:bodyPr>
          <a:lstStyle/>
          <a:p>
            <a:r>
              <a:rPr lang="de-DE" dirty="0" smtClean="0"/>
              <a:t>#container has width </a:t>
            </a:r>
          </a:p>
          <a:p>
            <a:r>
              <a:rPr lang="de-DE" dirty="0"/>
              <a:t> </a:t>
            </a:r>
            <a:r>
              <a:rPr lang="de-DE" dirty="0" smtClean="0"/>
              <a:t>760px</a:t>
            </a:r>
            <a:endParaRPr lang="de-DE" dirty="0"/>
          </a:p>
        </p:txBody>
      </p:sp>
      <p:cxnSp>
        <p:nvCxnSpPr>
          <p:cNvPr id="15" name="Straight Connector 14"/>
          <p:cNvCxnSpPr/>
          <p:nvPr/>
        </p:nvCxnSpPr>
        <p:spPr>
          <a:xfrm flipV="1">
            <a:off x="3312120" y="3172415"/>
            <a:ext cx="3960440" cy="60742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1692" y="1754321"/>
            <a:ext cx="3200428" cy="369332"/>
          </a:xfrm>
          <a:prstGeom prst="rect">
            <a:avLst/>
          </a:prstGeom>
          <a:noFill/>
        </p:spPr>
        <p:txBody>
          <a:bodyPr wrap="none" rtlCol="0">
            <a:spAutoFit/>
          </a:bodyPr>
          <a:lstStyle/>
          <a:p>
            <a:r>
              <a:rPr lang="de-DE" b="1" dirty="0" smtClean="0"/>
              <a:t>Use the following informations:</a:t>
            </a:r>
            <a:endParaRPr lang="de-DE" b="1" dirty="0"/>
          </a:p>
        </p:txBody>
      </p:sp>
      <p:cxnSp>
        <p:nvCxnSpPr>
          <p:cNvPr id="14" name="Straight Connector 13"/>
          <p:cNvCxnSpPr>
            <a:endCxn id="19" idx="1"/>
          </p:cNvCxnSpPr>
          <p:nvPr/>
        </p:nvCxnSpPr>
        <p:spPr>
          <a:xfrm flipV="1">
            <a:off x="3168104" y="4175011"/>
            <a:ext cx="4248472" cy="39691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16576" y="3851845"/>
            <a:ext cx="2530821" cy="646331"/>
          </a:xfrm>
          <a:prstGeom prst="rect">
            <a:avLst/>
          </a:prstGeom>
          <a:noFill/>
        </p:spPr>
        <p:txBody>
          <a:bodyPr wrap="none" rtlCol="0">
            <a:spAutoFit/>
          </a:bodyPr>
          <a:lstStyle/>
          <a:p>
            <a:r>
              <a:rPr lang="de-DE" dirty="0" smtClean="0"/>
              <a:t>#main-content has width</a:t>
            </a:r>
          </a:p>
          <a:p>
            <a:r>
              <a:rPr lang="de-DE" dirty="0" smtClean="0"/>
              <a:t>500px and is floated</a:t>
            </a:r>
            <a:endParaRPr lang="de-DE" dirty="0"/>
          </a:p>
        </p:txBody>
      </p:sp>
      <p:cxnSp>
        <p:nvCxnSpPr>
          <p:cNvPr id="25" name="Straight Connector 24"/>
          <p:cNvCxnSpPr>
            <a:endCxn id="26" idx="1"/>
          </p:cNvCxnSpPr>
          <p:nvPr/>
        </p:nvCxnSpPr>
        <p:spPr>
          <a:xfrm>
            <a:off x="5328344" y="4859957"/>
            <a:ext cx="2088232" cy="39517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416576" y="4931965"/>
            <a:ext cx="2073388" cy="646331"/>
          </a:xfrm>
          <a:prstGeom prst="rect">
            <a:avLst/>
          </a:prstGeom>
          <a:noFill/>
        </p:spPr>
        <p:txBody>
          <a:bodyPr wrap="none" rtlCol="0">
            <a:spAutoFit/>
          </a:bodyPr>
          <a:lstStyle/>
          <a:p>
            <a:r>
              <a:rPr lang="de-DE" dirty="0" smtClean="0"/>
              <a:t>#sidebar has width </a:t>
            </a:r>
          </a:p>
          <a:p>
            <a:r>
              <a:rPr lang="de-DE" dirty="0" smtClean="0"/>
              <a:t>200px and is floated</a:t>
            </a:r>
            <a:endParaRPr lang="de-DE" dirty="0"/>
          </a:p>
        </p:txBody>
      </p:sp>
      <p:sp>
        <p:nvSpPr>
          <p:cNvPr id="29" name="TextBox 28"/>
          <p:cNvSpPr txBox="1"/>
          <p:nvPr/>
        </p:nvSpPr>
        <p:spPr>
          <a:xfrm>
            <a:off x="7416576" y="2123653"/>
            <a:ext cx="2291205" cy="369332"/>
          </a:xfrm>
          <a:prstGeom prst="rect">
            <a:avLst/>
          </a:prstGeom>
          <a:noFill/>
        </p:spPr>
        <p:txBody>
          <a:bodyPr wrap="none" rtlCol="0">
            <a:spAutoFit/>
          </a:bodyPr>
          <a:lstStyle/>
          <a:p>
            <a:r>
              <a:rPr lang="de-DE" dirty="0" smtClean="0"/>
              <a:t>#logo has width 200px</a:t>
            </a:r>
            <a:endParaRPr lang="de-DE" dirty="0"/>
          </a:p>
        </p:txBody>
      </p:sp>
      <p:cxnSp>
        <p:nvCxnSpPr>
          <p:cNvPr id="30" name="Straight Connector 29"/>
          <p:cNvCxnSpPr/>
          <p:nvPr/>
        </p:nvCxnSpPr>
        <p:spPr>
          <a:xfrm flipV="1">
            <a:off x="3384128" y="2380327"/>
            <a:ext cx="3960440" cy="60742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Task: Implement the Stylesheet</a:t>
            </a:r>
            <a:endParaRPr lang="de-DE" dirty="0"/>
          </a:p>
        </p:txBody>
      </p:sp>
      <p:pic>
        <p:nvPicPr>
          <p:cNvPr id="75778" name="Picture 2"/>
          <p:cNvPicPr>
            <a:picLocks noChangeAspect="1" noChangeArrowheads="1"/>
          </p:cNvPicPr>
          <p:nvPr/>
        </p:nvPicPr>
        <p:blipFill>
          <a:blip r:embed="rId2" cstate="print"/>
          <a:srcRect/>
          <a:stretch>
            <a:fillRect/>
          </a:stretch>
        </p:blipFill>
        <p:spPr bwMode="auto">
          <a:xfrm>
            <a:off x="143768" y="2339677"/>
            <a:ext cx="6381682" cy="4176464"/>
          </a:xfrm>
          <a:prstGeom prst="rect">
            <a:avLst/>
          </a:prstGeom>
          <a:noFill/>
          <a:ln w="9525">
            <a:noFill/>
            <a:miter lim="800000"/>
            <a:headEnd/>
            <a:tailEnd/>
          </a:ln>
        </p:spPr>
      </p:pic>
      <p:sp>
        <p:nvSpPr>
          <p:cNvPr id="12" name="TextBox 11"/>
          <p:cNvSpPr txBox="1"/>
          <p:nvPr/>
        </p:nvSpPr>
        <p:spPr>
          <a:xfrm>
            <a:off x="111692" y="1754321"/>
            <a:ext cx="3200428" cy="369332"/>
          </a:xfrm>
          <a:prstGeom prst="rect">
            <a:avLst/>
          </a:prstGeom>
          <a:noFill/>
        </p:spPr>
        <p:txBody>
          <a:bodyPr wrap="none" rtlCol="0">
            <a:spAutoFit/>
          </a:bodyPr>
          <a:lstStyle/>
          <a:p>
            <a:r>
              <a:rPr lang="de-DE" b="1" dirty="0" smtClean="0"/>
              <a:t>Use the following informations:</a:t>
            </a:r>
            <a:endParaRPr lang="de-DE" b="1" dirty="0"/>
          </a:p>
        </p:txBody>
      </p:sp>
      <p:cxnSp>
        <p:nvCxnSpPr>
          <p:cNvPr id="14" name="Straight Connector 13"/>
          <p:cNvCxnSpPr>
            <a:endCxn id="19" idx="1"/>
          </p:cNvCxnSpPr>
          <p:nvPr/>
        </p:nvCxnSpPr>
        <p:spPr>
          <a:xfrm flipV="1">
            <a:off x="1871960" y="2524343"/>
            <a:ext cx="5544616" cy="22636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16576" y="2339677"/>
            <a:ext cx="1788310" cy="369332"/>
          </a:xfrm>
          <a:prstGeom prst="rect">
            <a:avLst/>
          </a:prstGeom>
          <a:noFill/>
        </p:spPr>
        <p:txBody>
          <a:bodyPr wrap="none" rtlCol="0">
            <a:spAutoFit/>
          </a:bodyPr>
          <a:lstStyle/>
          <a:p>
            <a:r>
              <a:rPr lang="de-DE" dirty="0" smtClean="0"/>
              <a:t>relative positions</a:t>
            </a:r>
            <a:endParaRPr lang="de-DE" dirty="0"/>
          </a:p>
        </p:txBody>
      </p:sp>
      <p:cxnSp>
        <p:nvCxnSpPr>
          <p:cNvPr id="25" name="Straight Connector 24"/>
          <p:cNvCxnSpPr>
            <a:endCxn id="19" idx="1"/>
          </p:cNvCxnSpPr>
          <p:nvPr/>
        </p:nvCxnSpPr>
        <p:spPr>
          <a:xfrm flipV="1">
            <a:off x="5112320" y="2524343"/>
            <a:ext cx="2304256" cy="161553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466171" y="4139877"/>
            <a:ext cx="1804853" cy="369332"/>
          </a:xfrm>
          <a:prstGeom prst="rect">
            <a:avLst/>
          </a:prstGeom>
          <a:noFill/>
        </p:spPr>
        <p:txBody>
          <a:bodyPr wrap="none" rtlCol="0">
            <a:spAutoFit/>
          </a:bodyPr>
          <a:lstStyle/>
          <a:p>
            <a:r>
              <a:rPr lang="de-DE" dirty="0" smtClean="0"/>
              <a:t>absolute position</a:t>
            </a:r>
            <a:endParaRPr lang="de-DE" dirty="0"/>
          </a:p>
        </p:txBody>
      </p:sp>
      <p:cxnSp>
        <p:nvCxnSpPr>
          <p:cNvPr id="21" name="Straight Connector 20"/>
          <p:cNvCxnSpPr>
            <a:endCxn id="19" idx="1"/>
          </p:cNvCxnSpPr>
          <p:nvPr/>
        </p:nvCxnSpPr>
        <p:spPr>
          <a:xfrm flipV="1">
            <a:off x="5112320" y="2524343"/>
            <a:ext cx="2304256" cy="2263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9" idx="1"/>
          </p:cNvCxnSpPr>
          <p:nvPr/>
        </p:nvCxnSpPr>
        <p:spPr>
          <a:xfrm flipV="1">
            <a:off x="5184328" y="2524343"/>
            <a:ext cx="2232248" cy="291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6" idx="1"/>
          </p:cNvCxnSpPr>
          <p:nvPr/>
        </p:nvCxnSpPr>
        <p:spPr>
          <a:xfrm flipV="1">
            <a:off x="3888184" y="4324543"/>
            <a:ext cx="3577987" cy="96746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smtClean="0"/>
              <a:t>Task: Implement the Stylesheet</a:t>
            </a:r>
            <a:endParaRPr lang="de-DE" dirty="0"/>
          </a:p>
        </p:txBody>
      </p:sp>
      <p:pic>
        <p:nvPicPr>
          <p:cNvPr id="75778" name="Picture 2"/>
          <p:cNvPicPr>
            <a:picLocks noChangeAspect="1" noChangeArrowheads="1"/>
          </p:cNvPicPr>
          <p:nvPr/>
        </p:nvPicPr>
        <p:blipFill>
          <a:blip r:embed="rId2" cstate="print"/>
          <a:srcRect/>
          <a:stretch>
            <a:fillRect/>
          </a:stretch>
        </p:blipFill>
        <p:spPr bwMode="auto">
          <a:xfrm>
            <a:off x="143768" y="2339677"/>
            <a:ext cx="6381682" cy="4176464"/>
          </a:xfrm>
          <a:prstGeom prst="rect">
            <a:avLst/>
          </a:prstGeom>
          <a:noFill/>
          <a:ln w="9525">
            <a:noFill/>
            <a:miter lim="800000"/>
            <a:headEnd/>
            <a:tailEnd/>
          </a:ln>
        </p:spPr>
      </p:pic>
      <p:sp>
        <p:nvSpPr>
          <p:cNvPr id="12" name="TextBox 11"/>
          <p:cNvSpPr txBox="1"/>
          <p:nvPr/>
        </p:nvSpPr>
        <p:spPr>
          <a:xfrm>
            <a:off x="111692" y="1754321"/>
            <a:ext cx="3200428" cy="369332"/>
          </a:xfrm>
          <a:prstGeom prst="rect">
            <a:avLst/>
          </a:prstGeom>
          <a:noFill/>
        </p:spPr>
        <p:txBody>
          <a:bodyPr wrap="none" rtlCol="0">
            <a:spAutoFit/>
          </a:bodyPr>
          <a:lstStyle/>
          <a:p>
            <a:r>
              <a:rPr lang="de-DE" b="1" dirty="0" smtClean="0"/>
              <a:t>Use the following informations:</a:t>
            </a:r>
            <a:endParaRPr lang="de-DE" b="1" dirty="0"/>
          </a:p>
        </p:txBody>
      </p:sp>
      <p:sp>
        <p:nvSpPr>
          <p:cNvPr id="19" name="TextBox 18"/>
          <p:cNvSpPr txBox="1"/>
          <p:nvPr/>
        </p:nvSpPr>
        <p:spPr>
          <a:xfrm>
            <a:off x="7200552" y="2339677"/>
            <a:ext cx="2350772" cy="369332"/>
          </a:xfrm>
          <a:prstGeom prst="rect">
            <a:avLst/>
          </a:prstGeom>
          <a:noFill/>
        </p:spPr>
        <p:txBody>
          <a:bodyPr wrap="none" rtlCol="0">
            <a:spAutoFit/>
          </a:bodyPr>
          <a:lstStyle/>
          <a:p>
            <a:r>
              <a:rPr lang="de-DE" dirty="0" smtClean="0"/>
              <a:t>All fonts Arial Helvetica</a:t>
            </a:r>
            <a:endParaRPr lang="de-DE"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9. HTML Tree Structure</a:t>
            </a:r>
          </a:p>
        </p:txBody>
      </p:sp>
      <p:pic>
        <p:nvPicPr>
          <p:cNvPr id="75" name="Picture 74"/>
          <p:cNvPicPr/>
          <p:nvPr/>
        </p:nvPicPr>
        <p:blipFill>
          <a:blip r:embed="rId2" cstate="print"/>
          <a:stretch/>
        </p:blipFill>
        <p:spPr>
          <a:xfrm>
            <a:off x="1446480" y="2011680"/>
            <a:ext cx="7217640" cy="414540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10. Web Design</a:t>
            </a:r>
          </a:p>
        </p:txBody>
      </p:sp>
      <p:sp>
        <p:nvSpPr>
          <p:cNvPr id="77"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The Designer creates the look and feel</a:t>
            </a:r>
          </a:p>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The Developer builds it.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10. Designs</a:t>
            </a:r>
          </a:p>
        </p:txBody>
      </p:sp>
      <p:pic>
        <p:nvPicPr>
          <p:cNvPr id="79" name="Picture 78"/>
          <p:cNvPicPr/>
          <p:nvPr/>
        </p:nvPicPr>
        <p:blipFill>
          <a:blip r:embed="rId2" cstate="print"/>
          <a:stretch/>
        </p:blipFill>
        <p:spPr>
          <a:xfrm>
            <a:off x="1179000" y="1798919"/>
            <a:ext cx="7800480" cy="511452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10. Designs</a:t>
            </a:r>
          </a:p>
        </p:txBody>
      </p:sp>
      <p:pic>
        <p:nvPicPr>
          <p:cNvPr id="81" name="Picture 80"/>
          <p:cNvPicPr/>
          <p:nvPr/>
        </p:nvPicPr>
        <p:blipFill>
          <a:blip r:embed="rId2" cstate="print"/>
          <a:stretch/>
        </p:blipFill>
        <p:spPr>
          <a:xfrm>
            <a:off x="959039" y="1896119"/>
            <a:ext cx="8076960" cy="4743001"/>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3. RGB Model</a:t>
            </a:r>
          </a:p>
        </p:txBody>
      </p:sp>
      <p:sp>
        <p:nvSpPr>
          <p:cNvPr id="49" name="TextShape 2"/>
          <p:cNvSpPr txBox="1"/>
          <p:nvPr/>
        </p:nvSpPr>
        <p:spPr>
          <a:xfrm>
            <a:off x="504001" y="1769040"/>
            <a:ext cx="9071640" cy="4384440"/>
          </a:xfrm>
          <a:prstGeom prst="rect">
            <a:avLst/>
          </a:prstGeom>
          <a:noFill/>
          <a:ln>
            <a:noFill/>
          </a:ln>
        </p:spPr>
        <p:txBody>
          <a:bodyPr lIns="0" tIns="0" rIns="0" bIns="0"/>
          <a:lstStyle/>
          <a:p>
            <a:endParaRPr lang="en-US" sz="3200" spc="-1" dirty="0">
              <a:solidFill>
                <a:srgbClr val="000000"/>
              </a:solidFill>
              <a:uFill>
                <a:solidFill>
                  <a:srgbClr val="FFFFFF"/>
                </a:solidFill>
              </a:uFill>
              <a:latin typeface="Arial"/>
            </a:endParaRPr>
          </a:p>
        </p:txBody>
      </p:sp>
      <p:pic>
        <p:nvPicPr>
          <p:cNvPr id="50" name="Picture 49"/>
          <p:cNvPicPr/>
          <p:nvPr/>
        </p:nvPicPr>
        <p:blipFill>
          <a:blip r:embed="rId2" cstate="print"/>
          <a:stretch/>
        </p:blipFill>
        <p:spPr>
          <a:xfrm>
            <a:off x="1371601" y="1769040"/>
            <a:ext cx="7571880" cy="475272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10. Designs</a:t>
            </a:r>
          </a:p>
        </p:txBody>
      </p:sp>
      <p:pic>
        <p:nvPicPr>
          <p:cNvPr id="83" name="Picture 82"/>
          <p:cNvPicPr/>
          <p:nvPr/>
        </p:nvPicPr>
        <p:blipFill>
          <a:blip r:embed="rId2" cstate="print"/>
          <a:stretch/>
        </p:blipFill>
        <p:spPr>
          <a:xfrm>
            <a:off x="914400" y="1804680"/>
            <a:ext cx="8421840" cy="4961881"/>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85" name="Picture 84"/>
          <p:cNvPicPr/>
          <p:nvPr/>
        </p:nvPicPr>
        <p:blipFill>
          <a:blip r:embed="rId2" cstate="print"/>
          <a:stretch/>
        </p:blipFill>
        <p:spPr>
          <a:xfrm>
            <a:off x="1185840" y="1704240"/>
            <a:ext cx="8046720" cy="503028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87" name="Picture 86"/>
          <p:cNvPicPr/>
          <p:nvPr/>
        </p:nvPicPr>
        <p:blipFill>
          <a:blip r:embed="rId2" cstate="print"/>
          <a:stretch/>
        </p:blipFill>
        <p:spPr>
          <a:xfrm>
            <a:off x="1097280" y="1640520"/>
            <a:ext cx="8358480" cy="5126039"/>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89" name="Picture 88"/>
          <p:cNvPicPr/>
          <p:nvPr/>
        </p:nvPicPr>
        <p:blipFill>
          <a:blip r:embed="rId2" cstate="print"/>
          <a:stretch/>
        </p:blipFill>
        <p:spPr>
          <a:xfrm>
            <a:off x="1189081" y="1563481"/>
            <a:ext cx="8299799" cy="511164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91" name="Picture 90"/>
          <p:cNvPicPr/>
          <p:nvPr/>
        </p:nvPicPr>
        <p:blipFill>
          <a:blip r:embed="rId2" cstate="print"/>
          <a:stretch/>
        </p:blipFill>
        <p:spPr>
          <a:xfrm>
            <a:off x="998280" y="1756800"/>
            <a:ext cx="8181720" cy="514692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93" name="Picture 92"/>
          <p:cNvPicPr/>
          <p:nvPr/>
        </p:nvPicPr>
        <p:blipFill>
          <a:blip r:embed="rId2" cstate="print"/>
          <a:stretch/>
        </p:blipFill>
        <p:spPr>
          <a:xfrm>
            <a:off x="1050120" y="1828800"/>
            <a:ext cx="8276760" cy="514980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95" name="Picture 94"/>
          <p:cNvPicPr/>
          <p:nvPr/>
        </p:nvPicPr>
        <p:blipFill>
          <a:blip r:embed="rId2" cstate="print"/>
          <a:stretch/>
        </p:blipFill>
        <p:spPr>
          <a:xfrm>
            <a:off x="775800" y="1563481"/>
            <a:ext cx="8579880" cy="5294519"/>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97" name="Picture 96"/>
          <p:cNvPicPr/>
          <p:nvPr/>
        </p:nvPicPr>
        <p:blipFill>
          <a:blip r:embed="rId2" cstate="print"/>
          <a:stretch/>
        </p:blipFill>
        <p:spPr>
          <a:xfrm>
            <a:off x="1069201" y="1602361"/>
            <a:ext cx="8085240" cy="498132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99" name="Picture 98"/>
          <p:cNvPicPr/>
          <p:nvPr/>
        </p:nvPicPr>
        <p:blipFill>
          <a:blip r:embed="rId2" cstate="print"/>
          <a:stretch/>
        </p:blipFill>
        <p:spPr>
          <a:xfrm>
            <a:off x="1097280" y="1522080"/>
            <a:ext cx="8170560" cy="497016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11. Fonts</a:t>
            </a:r>
          </a:p>
        </p:txBody>
      </p:sp>
      <p:pic>
        <p:nvPicPr>
          <p:cNvPr id="101" name="Picture 100"/>
          <p:cNvPicPr/>
          <p:nvPr/>
        </p:nvPicPr>
        <p:blipFill>
          <a:blip r:embed="rId2" cstate="print"/>
          <a:stretch/>
        </p:blipFill>
        <p:spPr>
          <a:xfrm>
            <a:off x="914400" y="1503000"/>
            <a:ext cx="8503920" cy="525780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3. RGB Model</a:t>
            </a:r>
          </a:p>
        </p:txBody>
      </p:sp>
      <p:sp>
        <p:nvSpPr>
          <p:cNvPr id="52" name="TextShape 2"/>
          <p:cNvSpPr txBox="1"/>
          <p:nvPr/>
        </p:nvSpPr>
        <p:spPr>
          <a:xfrm>
            <a:off x="504001" y="1769040"/>
            <a:ext cx="9071640" cy="4384440"/>
          </a:xfrm>
          <a:prstGeom prst="rect">
            <a:avLst/>
          </a:prstGeom>
          <a:noFill/>
          <a:ln>
            <a:noFill/>
          </a:ln>
        </p:spPr>
        <p:txBody>
          <a:bodyPr lIns="0" tIns="0" rIns="0" bIns="0"/>
          <a:lstStyle/>
          <a:p>
            <a:endParaRPr lang="en-US" sz="3200" spc="-1" dirty="0">
              <a:solidFill>
                <a:srgbClr val="000000"/>
              </a:solidFill>
              <a:uFill>
                <a:solidFill>
                  <a:srgbClr val="FFFFFF"/>
                </a:solidFill>
              </a:uFill>
              <a:latin typeface="Arial"/>
            </a:endParaRPr>
          </a:p>
        </p:txBody>
      </p:sp>
      <p:pic>
        <p:nvPicPr>
          <p:cNvPr id="53" name="Picture 52"/>
          <p:cNvPicPr/>
          <p:nvPr/>
        </p:nvPicPr>
        <p:blipFill>
          <a:blip r:embed="rId2" cstate="print"/>
          <a:stretch/>
        </p:blipFill>
        <p:spPr>
          <a:xfrm>
            <a:off x="1263600" y="1787760"/>
            <a:ext cx="7562520" cy="4723921"/>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pic>
        <p:nvPicPr>
          <p:cNvPr id="103" name="Picture 102"/>
          <p:cNvPicPr/>
          <p:nvPr/>
        </p:nvPicPr>
        <p:blipFill>
          <a:blip r:embed="rId2" cstate="print"/>
          <a:stretch/>
        </p:blipFill>
        <p:spPr>
          <a:xfrm>
            <a:off x="748800" y="1701361"/>
            <a:ext cx="8777520" cy="498492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sp>
        <p:nvSpPr>
          <p:cNvPr id="105"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Picking a color for a website means more then picking your favorite color and turning it into a design. It means picking the right color in order to get the desired response from your audience. Color really makes a difference. This happens because there are psychological effects behind each color.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pic>
        <p:nvPicPr>
          <p:cNvPr id="107" name="Picture 106"/>
          <p:cNvPicPr/>
          <p:nvPr/>
        </p:nvPicPr>
        <p:blipFill>
          <a:blip r:embed="rId2" cstate="print"/>
          <a:stretch/>
        </p:blipFill>
        <p:spPr>
          <a:xfrm>
            <a:off x="822960" y="1632240"/>
            <a:ext cx="8649000" cy="540864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pic>
        <p:nvPicPr>
          <p:cNvPr id="109" name="Picture 108"/>
          <p:cNvPicPr/>
          <p:nvPr/>
        </p:nvPicPr>
        <p:blipFill>
          <a:blip r:embed="rId2" cstate="print"/>
          <a:stretch/>
        </p:blipFill>
        <p:spPr>
          <a:xfrm>
            <a:off x="717840" y="1563479"/>
            <a:ext cx="8935920" cy="5570641"/>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pic>
        <p:nvPicPr>
          <p:cNvPr id="111" name="Picture 110"/>
          <p:cNvPicPr/>
          <p:nvPr/>
        </p:nvPicPr>
        <p:blipFill>
          <a:blip r:embed="rId2" cstate="print"/>
          <a:stretch/>
        </p:blipFill>
        <p:spPr>
          <a:xfrm>
            <a:off x="946081" y="1608481"/>
            <a:ext cx="8377920" cy="524952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12. Colors</a:t>
            </a:r>
          </a:p>
        </p:txBody>
      </p:sp>
      <p:sp>
        <p:nvSpPr>
          <p:cNvPr id="113"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Red is a great color to use when power, passion, strength and excitement want to be transmitted. Brighter tones are more energetic and darker shades are more powerful and elegant.</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Orange draws attention without being as overpowering as red. It means cheerfulness and creativity. Orange can be associated with friendliness, confidence, and courage.</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Yellow is energetic and gives the feeling of happiness and liveliness. Also, it associates with curiosity, intelligence, brightness, etc.</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Green is the color of harmony, nature, life and health. Also, it is often associated with money. In design, green can have a balancing and harmonizing effect.</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Blue means patience, peace, trustworthiness, and stability. It is one of the most beloved colors, especially by men. It is associated with professionalism, trust and honor. That's actually why the biggest social networks use blue.</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Purple is traditionally associated with power, nobility and wealth. In your design, purple can give a sense of wisdom, royalty, nobility, luxury, and mystery.</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Pink expresses romance, passivity, care, peace, affection, etc.</a:t>
            </a:r>
          </a:p>
          <a:p>
            <a:pPr marL="431955" indent="-323966">
              <a:buClr>
                <a:srgbClr val="000000"/>
              </a:buClr>
              <a:buSzPct val="45000"/>
              <a:buFont typeface="Wingdings" charset="2"/>
              <a:buChar char=""/>
            </a:pPr>
            <a:r>
              <a:rPr lang="en-US" spc="-1" dirty="0">
                <a:solidFill>
                  <a:srgbClr val="000000"/>
                </a:solidFill>
                <a:uFill>
                  <a:solidFill>
                    <a:srgbClr val="FFFFFF"/>
                  </a:solidFill>
                </a:uFill>
                <a:latin typeface="Arial"/>
              </a:rPr>
              <a:t>Brown is the color of relaxation and confidence. Brown means earthiness, nature, durability, comfort, and reliability.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15" name="Picture 114"/>
          <p:cNvPicPr/>
          <p:nvPr/>
        </p:nvPicPr>
        <p:blipFill>
          <a:blip r:embed="rId2" cstate="print"/>
          <a:stretch/>
        </p:blipFill>
        <p:spPr>
          <a:xfrm>
            <a:off x="1013760" y="1544400"/>
            <a:ext cx="8562600" cy="528588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17" name="Picture 116"/>
          <p:cNvPicPr/>
          <p:nvPr/>
        </p:nvPicPr>
        <p:blipFill>
          <a:blip r:embed="rId2" cstate="print"/>
          <a:stretch/>
        </p:blipFill>
        <p:spPr>
          <a:xfrm>
            <a:off x="950401" y="1661759"/>
            <a:ext cx="8543520" cy="5343121"/>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19" name="Picture 118"/>
          <p:cNvPicPr/>
          <p:nvPr/>
        </p:nvPicPr>
        <p:blipFill>
          <a:blip r:embed="rId2" cstate="print"/>
          <a:stretch/>
        </p:blipFill>
        <p:spPr>
          <a:xfrm>
            <a:off x="774001" y="1582200"/>
            <a:ext cx="8572320" cy="531468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21" name="Picture 120"/>
          <p:cNvPicPr/>
          <p:nvPr/>
        </p:nvPicPr>
        <p:blipFill>
          <a:blip r:embed="rId2" cstate="print"/>
          <a:stretch/>
        </p:blipFill>
        <p:spPr>
          <a:xfrm>
            <a:off x="858960" y="1654200"/>
            <a:ext cx="8553241" cy="53146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3. RGB Model</a:t>
            </a:r>
          </a:p>
        </p:txBody>
      </p:sp>
      <p:sp>
        <p:nvSpPr>
          <p:cNvPr id="55" name="TextShape 2"/>
          <p:cNvSpPr txBox="1"/>
          <p:nvPr/>
        </p:nvSpPr>
        <p:spPr>
          <a:xfrm>
            <a:off x="504001" y="1769040"/>
            <a:ext cx="9071640" cy="4384440"/>
          </a:xfrm>
          <a:prstGeom prst="rect">
            <a:avLst/>
          </a:prstGeom>
          <a:noFill/>
          <a:ln>
            <a:noFill/>
          </a:ln>
        </p:spPr>
        <p:txBody>
          <a:bodyPr lIns="0" tIns="0" rIns="0" bIns="0"/>
          <a:lstStyle/>
          <a:p>
            <a:endParaRPr lang="en-US" sz="3200" spc="-1" dirty="0">
              <a:solidFill>
                <a:srgbClr val="000000"/>
              </a:solidFill>
              <a:uFill>
                <a:solidFill>
                  <a:srgbClr val="FFFFFF"/>
                </a:solidFill>
              </a:uFill>
              <a:latin typeface="Arial"/>
            </a:endParaRPr>
          </a:p>
        </p:txBody>
      </p:sp>
      <p:pic>
        <p:nvPicPr>
          <p:cNvPr id="56" name="Picture 55"/>
          <p:cNvPicPr/>
          <p:nvPr/>
        </p:nvPicPr>
        <p:blipFill>
          <a:blip r:embed="rId2" cstate="print"/>
          <a:stretch/>
        </p:blipFill>
        <p:spPr>
          <a:xfrm>
            <a:off x="1355040" y="1753200"/>
            <a:ext cx="7524360" cy="466704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23" name="Picture 122"/>
          <p:cNvPicPr/>
          <p:nvPr/>
        </p:nvPicPr>
        <p:blipFill>
          <a:blip r:embed="rId2" cstate="print"/>
          <a:stretch/>
        </p:blipFill>
        <p:spPr>
          <a:xfrm>
            <a:off x="793441" y="1589759"/>
            <a:ext cx="8572320" cy="5343121"/>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13. Images</a:t>
            </a:r>
          </a:p>
        </p:txBody>
      </p:sp>
      <p:pic>
        <p:nvPicPr>
          <p:cNvPr id="125" name="Picture 124"/>
          <p:cNvPicPr/>
          <p:nvPr/>
        </p:nvPicPr>
        <p:blipFill>
          <a:blip r:embed="rId2" cstate="print"/>
          <a:stretch/>
        </p:blipFill>
        <p:spPr>
          <a:xfrm>
            <a:off x="843121" y="1463759"/>
            <a:ext cx="8452440" cy="5313601"/>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14. Icons</a:t>
            </a:r>
          </a:p>
        </p:txBody>
      </p:sp>
      <p:pic>
        <p:nvPicPr>
          <p:cNvPr id="127" name="Picture 126"/>
          <p:cNvPicPr/>
          <p:nvPr/>
        </p:nvPicPr>
        <p:blipFill>
          <a:blip r:embed="rId2" cstate="print"/>
          <a:stretch/>
        </p:blipFill>
        <p:spPr>
          <a:xfrm>
            <a:off x="1449361" y="1972800"/>
            <a:ext cx="7171920" cy="485748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14. Icons</a:t>
            </a:r>
          </a:p>
        </p:txBody>
      </p:sp>
      <p:pic>
        <p:nvPicPr>
          <p:cNvPr id="129" name="Picture 128"/>
          <p:cNvPicPr/>
          <p:nvPr/>
        </p:nvPicPr>
        <p:blipFill>
          <a:blip r:embed="rId2" cstate="print"/>
          <a:stretch/>
        </p:blipFill>
        <p:spPr>
          <a:xfrm>
            <a:off x="983160" y="1563480"/>
            <a:ext cx="8592480" cy="5400000"/>
          </a:xfrm>
          <a:prstGeom prst="rect">
            <a:avLst/>
          </a:prstGeom>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14. Icons</a:t>
            </a:r>
          </a:p>
        </p:txBody>
      </p:sp>
      <p:pic>
        <p:nvPicPr>
          <p:cNvPr id="131" name="Picture 130"/>
          <p:cNvPicPr/>
          <p:nvPr/>
        </p:nvPicPr>
        <p:blipFill>
          <a:blip r:embed="rId2" cstate="print"/>
          <a:stretch/>
        </p:blipFill>
        <p:spPr>
          <a:xfrm>
            <a:off x="968040" y="1566360"/>
            <a:ext cx="8358840" cy="520020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14. Icons</a:t>
            </a:r>
          </a:p>
        </p:txBody>
      </p:sp>
      <p:pic>
        <p:nvPicPr>
          <p:cNvPr id="133" name="Picture 132"/>
          <p:cNvPicPr/>
          <p:nvPr/>
        </p:nvPicPr>
        <p:blipFill>
          <a:blip r:embed="rId2" cstate="print"/>
          <a:stretch/>
        </p:blipFill>
        <p:spPr>
          <a:xfrm>
            <a:off x="881280" y="1673280"/>
            <a:ext cx="8445600" cy="527616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14. Icons</a:t>
            </a:r>
          </a:p>
        </p:txBody>
      </p:sp>
      <p:pic>
        <p:nvPicPr>
          <p:cNvPr id="135" name="Picture 134"/>
          <p:cNvPicPr/>
          <p:nvPr/>
        </p:nvPicPr>
        <p:blipFill>
          <a:blip r:embed="rId2" cstate="print"/>
          <a:stretch/>
        </p:blipFill>
        <p:spPr>
          <a:xfrm>
            <a:off x="910440" y="1710000"/>
            <a:ext cx="8435880" cy="533088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Summary</a:t>
            </a:r>
          </a:p>
        </p:txBody>
      </p:sp>
      <p:sp>
        <p:nvSpPr>
          <p:cNvPr id="137"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2400" spc="-1" dirty="0">
                <a:solidFill>
                  <a:srgbClr val="000000"/>
                </a:solidFill>
                <a:uFill>
                  <a:solidFill>
                    <a:srgbClr val="FFFFFF"/>
                  </a:solidFill>
                </a:uFill>
                <a:latin typeface="Arial"/>
              </a:rPr>
              <a:t>Most of your content will be text, so beautiful typography is a key element to a good looking website.</a:t>
            </a:r>
          </a:p>
          <a:p>
            <a:pPr marL="431955" indent="-323966">
              <a:buClr>
                <a:srgbClr val="000000"/>
              </a:buClr>
              <a:buSzPct val="45000"/>
              <a:buFont typeface="Wingdings" charset="2"/>
              <a:buChar char=""/>
            </a:pPr>
            <a:r>
              <a:rPr lang="en-US" sz="2400" spc="-1" dirty="0">
                <a:solidFill>
                  <a:srgbClr val="000000"/>
                </a:solidFill>
                <a:uFill>
                  <a:solidFill>
                    <a:srgbClr val="FFFFFF"/>
                  </a:solidFill>
                </a:uFill>
                <a:latin typeface="Arial"/>
              </a:rPr>
              <a:t>Images are getting more and more important in </a:t>
            </a:r>
            <a:r>
              <a:rPr lang="en-US" sz="2400" spc="-1" dirty="0" err="1">
                <a:solidFill>
                  <a:srgbClr val="000000"/>
                </a:solidFill>
                <a:uFill>
                  <a:solidFill>
                    <a:srgbClr val="FFFFFF"/>
                  </a:solidFill>
                </a:uFill>
                <a:latin typeface="Arial"/>
              </a:rPr>
              <a:t>webdesign</a:t>
            </a:r>
            <a:r>
              <a:rPr lang="en-US" sz="2400" spc="-1" dirty="0">
                <a:solidFill>
                  <a:srgbClr val="000000"/>
                </a:solidFill>
                <a:uFill>
                  <a:solidFill>
                    <a:srgbClr val="FFFFFF"/>
                  </a:solidFill>
                </a:uFill>
                <a:latin typeface="Arial"/>
              </a:rPr>
              <a:t>, so choosing great images and putting text on them is an essential part of your work.</a:t>
            </a:r>
          </a:p>
          <a:p>
            <a:pPr marL="431955" indent="-323966">
              <a:buClr>
                <a:srgbClr val="000000"/>
              </a:buClr>
              <a:buSzPct val="45000"/>
              <a:buFont typeface="Wingdings" charset="2"/>
              <a:buChar char=""/>
            </a:pPr>
            <a:r>
              <a:rPr lang="en-US" sz="2400" spc="-1" dirty="0">
                <a:solidFill>
                  <a:srgbClr val="000000"/>
                </a:solidFill>
                <a:uFill>
                  <a:solidFill>
                    <a:srgbClr val="FFFFFF"/>
                  </a:solidFill>
                </a:uFill>
                <a:latin typeface="Arial"/>
              </a:rPr>
              <a:t>Icons are also a good way of setting a friendly tone for your website, but use them carefully.</a:t>
            </a:r>
          </a:p>
          <a:p>
            <a:pPr marL="431955" indent="-323966">
              <a:buClr>
                <a:srgbClr val="000000"/>
              </a:buClr>
              <a:buSzPct val="45000"/>
              <a:buFont typeface="Wingdings" charset="2"/>
              <a:buChar char=""/>
            </a:pPr>
            <a:r>
              <a:rPr lang="en-US" sz="2400" spc="-1" dirty="0">
                <a:solidFill>
                  <a:srgbClr val="000000"/>
                </a:solidFill>
                <a:uFill>
                  <a:solidFill>
                    <a:srgbClr val="FFFFFF"/>
                  </a:solidFill>
                </a:uFill>
                <a:latin typeface="Arial"/>
              </a:rPr>
              <a:t>The adequate use of whitespace makes a website look professionally designed, so use it a lot, but in the correct way.</a:t>
            </a:r>
          </a:p>
          <a:p>
            <a:pPr marL="431955" indent="-323966">
              <a:buClr>
                <a:srgbClr val="000000"/>
              </a:buClr>
              <a:buSzPct val="45000"/>
              <a:buFont typeface="Wingdings" charset="2"/>
              <a:buChar char=""/>
            </a:pPr>
            <a:r>
              <a:rPr lang="en-US" sz="2400" spc="-1" dirty="0">
                <a:solidFill>
                  <a:srgbClr val="000000"/>
                </a:solidFill>
                <a:uFill>
                  <a:solidFill>
                    <a:srgbClr val="FFFFFF"/>
                  </a:solidFill>
                </a:uFill>
                <a:latin typeface="Arial"/>
              </a:rPr>
              <a:t>Build a layout by defining the visual hierarchy of your content. Whitespace is also important for this.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504001" y="301321"/>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4. Selectors</a:t>
            </a:r>
          </a:p>
        </p:txBody>
      </p:sp>
      <p:sp>
        <p:nvSpPr>
          <p:cNvPr id="58" name="TextShape 2"/>
          <p:cNvSpPr txBox="1"/>
          <p:nvPr/>
        </p:nvSpPr>
        <p:spPr>
          <a:xfrm>
            <a:off x="504001" y="1769040"/>
            <a:ext cx="9071640" cy="4384440"/>
          </a:xfrm>
          <a:prstGeom prst="rect">
            <a:avLst/>
          </a:prstGeom>
          <a:noFill/>
          <a:ln>
            <a:noFill/>
          </a:ln>
        </p:spPr>
        <p:txBody>
          <a:bodyPr lIns="0" tIns="0" rIns="0" bIns="0"/>
          <a:lstStyle/>
          <a:p>
            <a:pPr marL="431955" indent="-323966">
              <a:buClr>
                <a:srgbClr val="000000"/>
              </a:buClr>
              <a:buSzPct val="45000"/>
              <a:buFont typeface="Wingdings" charset="2"/>
              <a:buChar char=""/>
            </a:pPr>
            <a:r>
              <a:rPr lang="en-US" sz="3200" spc="-1" dirty="0">
                <a:solidFill>
                  <a:srgbClr val="000000"/>
                </a:solidFill>
                <a:uFill>
                  <a:solidFill>
                    <a:srgbClr val="FFFFFF"/>
                  </a:solidFill>
                </a:uFill>
                <a:latin typeface="Arial"/>
              </a:rPr>
              <a:t>Classes and IDs</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Classes can refer to multiple HTML items</a:t>
            </a:r>
          </a:p>
          <a:p>
            <a:pPr marL="863910" lvl="1" indent="-323966">
              <a:buClr>
                <a:srgbClr val="000000"/>
              </a:buClr>
              <a:buSzPct val="75000"/>
              <a:buFont typeface="Symbol" charset="2"/>
              <a:buChar char=""/>
            </a:pPr>
            <a:r>
              <a:rPr lang="en-US" sz="2800" spc="-1" dirty="0">
                <a:solidFill>
                  <a:srgbClr val="000000"/>
                </a:solidFill>
                <a:uFill>
                  <a:solidFill>
                    <a:srgbClr val="FFFFFF"/>
                  </a:solidFill>
                </a:uFill>
                <a:latin typeface="Arial"/>
              </a:rPr>
              <a:t>IDs can only refer to one HTML item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15436" y="1835622"/>
          <a:ext cx="9208523" cy="5168577"/>
        </p:xfrm>
        <a:graphic>
          <a:graphicData uri="http://schemas.openxmlformats.org/drawingml/2006/table">
            <a:tbl>
              <a:tblPr firstRow="1" bandRow="1">
                <a:tableStyleId>{5C22544A-7EE6-4342-B048-85BDC9FD1C3A}</a:tableStyleId>
              </a:tblPr>
              <a:tblGrid>
                <a:gridCol w="2302131"/>
                <a:gridCol w="6906392"/>
              </a:tblGrid>
              <a:tr h="408782">
                <a:tc>
                  <a:txBody>
                    <a:bodyPr/>
                    <a:lstStyle/>
                    <a:p>
                      <a:r>
                        <a:rPr lang="de-DE" sz="2000" dirty="0" smtClean="0"/>
                        <a:t>Selector</a:t>
                      </a:r>
                      <a:endParaRPr lang="de-DE" sz="2000" dirty="0"/>
                    </a:p>
                  </a:txBody>
                  <a:tcPr marL="100806" marR="100806" marT="50398" marB="50398"/>
                </a:tc>
                <a:tc>
                  <a:txBody>
                    <a:bodyPr/>
                    <a:lstStyle/>
                    <a:p>
                      <a:r>
                        <a:rPr lang="de-DE" sz="2000" dirty="0" smtClean="0"/>
                        <a:t>Description</a:t>
                      </a:r>
                      <a:endParaRPr lang="de-DE" sz="2000" dirty="0"/>
                    </a:p>
                  </a:txBody>
                  <a:tcPr marL="100806" marR="100806" marT="50398" marB="50398"/>
                </a:tc>
              </a:tr>
              <a:tr h="408782">
                <a:tc>
                  <a:txBody>
                    <a:bodyPr/>
                    <a:lstStyle/>
                    <a:p>
                      <a:r>
                        <a:rPr lang="de-DE" sz="1700" dirty="0" smtClean="0"/>
                        <a:t>*</a:t>
                      </a:r>
                      <a:endParaRPr lang="de-DE" sz="1700" dirty="0"/>
                    </a:p>
                  </a:txBody>
                  <a:tcPr marL="100806" marR="100806" marT="50398" marB="50398"/>
                </a:tc>
                <a:tc>
                  <a:txBody>
                    <a:bodyPr/>
                    <a:lstStyle/>
                    <a:p>
                      <a:r>
                        <a:rPr lang="de-DE" sz="1800" dirty="0" smtClean="0"/>
                        <a:t>Selects</a:t>
                      </a:r>
                      <a:r>
                        <a:rPr lang="de-DE" sz="1800" baseline="0" dirty="0" smtClean="0"/>
                        <a:t> all elements</a:t>
                      </a:r>
                      <a:endParaRPr lang="de-DE" sz="1800" dirty="0"/>
                    </a:p>
                  </a:txBody>
                  <a:tcPr marL="100806" marR="100806" marT="50398" marB="50398"/>
                </a:tc>
              </a:tr>
              <a:tr h="408782">
                <a:tc>
                  <a:txBody>
                    <a:bodyPr/>
                    <a:lstStyle/>
                    <a:p>
                      <a:r>
                        <a:rPr lang="de-DE" sz="1700" dirty="0" smtClean="0"/>
                        <a:t>.CLASSNAME</a:t>
                      </a:r>
                      <a:endParaRPr lang="de-DE" sz="1700" dirty="0"/>
                    </a:p>
                  </a:txBody>
                  <a:tcPr marL="100806" marR="100806" marT="50398" marB="50398"/>
                </a:tc>
                <a:tc>
                  <a:txBody>
                    <a:bodyPr/>
                    <a:lstStyle/>
                    <a:p>
                      <a:r>
                        <a:rPr lang="de-DE" sz="1800" dirty="0" smtClean="0"/>
                        <a:t>Selects all elements with a specific class =</a:t>
                      </a:r>
                      <a:r>
                        <a:rPr lang="de-DE" sz="1800" baseline="0" dirty="0" smtClean="0"/>
                        <a:t> CLASSNAME</a:t>
                      </a:r>
                      <a:endParaRPr lang="de-DE" sz="1800" dirty="0"/>
                    </a:p>
                  </a:txBody>
                  <a:tcPr marL="100806" marR="100806" marT="50398" marB="50398"/>
                </a:tc>
              </a:tr>
              <a:tr h="408782">
                <a:tc>
                  <a:txBody>
                    <a:bodyPr/>
                    <a:lstStyle/>
                    <a:p>
                      <a:r>
                        <a:rPr lang="de-DE" sz="1700" dirty="0" smtClean="0"/>
                        <a:t>#IDNAME</a:t>
                      </a:r>
                      <a:endParaRPr lang="de-DE" sz="1700" dirty="0"/>
                    </a:p>
                  </a:txBody>
                  <a:tcPr marL="100806" marR="100806" marT="50398" marB="50398"/>
                </a:tc>
                <a:tc>
                  <a:txBody>
                    <a:bodyPr/>
                    <a:lstStyle/>
                    <a:p>
                      <a:r>
                        <a:rPr lang="de-DE" sz="1800" dirty="0" smtClean="0"/>
                        <a:t>Select</a:t>
                      </a:r>
                      <a:r>
                        <a:rPr lang="de-DE" sz="1800" baseline="0" dirty="0" smtClean="0"/>
                        <a:t> one element with a specific id = IDNAME</a:t>
                      </a:r>
                      <a:endParaRPr lang="de-DE" sz="1800" dirty="0"/>
                    </a:p>
                  </a:txBody>
                  <a:tcPr marL="100806" marR="100806" marT="50398" marB="50398"/>
                </a:tc>
              </a:tr>
              <a:tr h="705570">
                <a:tc>
                  <a:txBody>
                    <a:bodyPr/>
                    <a:lstStyle/>
                    <a:p>
                      <a:r>
                        <a:rPr lang="de-DE" sz="1700" dirty="0" smtClean="0"/>
                        <a:t>TAG1</a:t>
                      </a:r>
                      <a:r>
                        <a:rPr lang="de-DE" sz="1700" baseline="0" dirty="0" smtClean="0"/>
                        <a:t> TAG2</a:t>
                      </a:r>
                      <a:endParaRPr lang="de-DE" sz="1700" dirty="0"/>
                    </a:p>
                  </a:txBody>
                  <a:tcPr marL="100806" marR="100806" marT="50398" marB="50398"/>
                </a:tc>
                <a:tc>
                  <a:txBody>
                    <a:bodyPr/>
                    <a:lstStyle/>
                    <a:p>
                      <a:r>
                        <a:rPr lang="de-DE" sz="1800" dirty="0" smtClean="0"/>
                        <a:t>Selects all TAG2</a:t>
                      </a:r>
                      <a:r>
                        <a:rPr lang="de-DE" sz="1800" baseline="0" dirty="0" smtClean="0"/>
                        <a:t> elements which are children to TAG1</a:t>
                      </a:r>
                    </a:p>
                    <a:p>
                      <a:r>
                        <a:rPr lang="de-DE" sz="1800" baseline="0" dirty="0" smtClean="0"/>
                        <a:t>i.e. </a:t>
                      </a:r>
                      <a:r>
                        <a:rPr lang="de-DE" sz="1800" b="1" baseline="0" dirty="0" smtClean="0"/>
                        <a:t>li a </a:t>
                      </a:r>
                      <a:r>
                        <a:rPr lang="de-DE" sz="1800" b="0" baseline="0" dirty="0" smtClean="0"/>
                        <a:t>would give all anchor-tags within</a:t>
                      </a:r>
                      <a:endParaRPr lang="de-DE" sz="1800" b="1" baseline="0" dirty="0" smtClean="0"/>
                    </a:p>
                  </a:txBody>
                  <a:tcPr marL="100806" marR="100806" marT="50398" marB="50398"/>
                </a:tc>
              </a:tr>
              <a:tr h="1007957">
                <a:tc>
                  <a:txBody>
                    <a:bodyPr/>
                    <a:lstStyle/>
                    <a:p>
                      <a:r>
                        <a:rPr lang="de-DE" sz="1700" dirty="0" smtClean="0"/>
                        <a:t>TAG1 &gt; TAG2</a:t>
                      </a:r>
                      <a:endParaRPr lang="de-DE" sz="1700" dirty="0"/>
                    </a:p>
                  </a:txBody>
                  <a:tcPr marL="100806" marR="100806" marT="50398" marB="50398"/>
                </a:tc>
                <a:tc>
                  <a:txBody>
                    <a:bodyPr/>
                    <a:lstStyle/>
                    <a:p>
                      <a:r>
                        <a:rPr lang="de-DE" sz="1800" b="0" dirty="0" smtClean="0"/>
                        <a:t>Selects</a:t>
                      </a:r>
                      <a:r>
                        <a:rPr lang="de-DE" sz="1800" b="0" baseline="0" dirty="0" smtClean="0"/>
                        <a:t> all TAG2 elements which are </a:t>
                      </a:r>
                      <a:r>
                        <a:rPr lang="de-DE" sz="1800" b="1" baseline="0" dirty="0" smtClean="0"/>
                        <a:t>direct children </a:t>
                      </a:r>
                      <a:r>
                        <a:rPr lang="de-DE" sz="1800" b="0" baseline="0" dirty="0" smtClean="0"/>
                        <a:t>to TAG1</a:t>
                      </a:r>
                    </a:p>
                    <a:p>
                      <a:r>
                        <a:rPr lang="de-DE" sz="1800" b="0" baseline="0" dirty="0" smtClean="0"/>
                        <a:t>i.e. </a:t>
                      </a:r>
                      <a:r>
                        <a:rPr lang="de-DE" sz="1800" b="1" baseline="0" dirty="0" smtClean="0"/>
                        <a:t>li &gt; a</a:t>
                      </a:r>
                      <a:r>
                        <a:rPr lang="de-DE" sz="1800" b="0" baseline="0" dirty="0" smtClean="0"/>
                        <a:t> would give all anchor-tags within as </a:t>
                      </a:r>
                    </a:p>
                  </a:txBody>
                  <a:tcPr marL="100806" marR="100806" marT="50398" marB="50398"/>
                </a:tc>
              </a:tr>
              <a:tr h="705570">
                <a:tc>
                  <a:txBody>
                    <a:bodyPr/>
                    <a:lstStyle/>
                    <a:p>
                      <a:r>
                        <a:rPr lang="de-DE" sz="1700" dirty="0" smtClean="0"/>
                        <a:t>TAG.CLASSNAME</a:t>
                      </a:r>
                      <a:endParaRPr lang="de-DE" sz="1700" dirty="0"/>
                    </a:p>
                  </a:txBody>
                  <a:tcPr marL="100806" marR="100806" marT="50398" marB="50398"/>
                </a:tc>
                <a:tc>
                  <a:txBody>
                    <a:bodyPr/>
                    <a:lstStyle/>
                    <a:p>
                      <a:r>
                        <a:rPr lang="de-DE" sz="1800" b="0" dirty="0" smtClean="0"/>
                        <a:t>Selects all TAG </a:t>
                      </a:r>
                      <a:r>
                        <a:rPr lang="de-DE" sz="1800" b="0" baseline="0" dirty="0" smtClean="0"/>
                        <a:t>elements which have the class CLASSNAME</a:t>
                      </a:r>
                      <a:endParaRPr lang="de-DE" sz="1800" b="0" dirty="0"/>
                    </a:p>
                  </a:txBody>
                  <a:tcPr marL="100806" marR="100806" marT="50398" marB="50398"/>
                </a:tc>
              </a:tr>
              <a:tr h="408782">
                <a:tc>
                  <a:txBody>
                    <a:bodyPr/>
                    <a:lstStyle/>
                    <a:p>
                      <a:r>
                        <a:rPr lang="de-DE" sz="1700" dirty="0" smtClean="0"/>
                        <a:t>TAG#IDNAME</a:t>
                      </a:r>
                      <a:endParaRPr lang="de-DE" sz="1700" dirty="0"/>
                    </a:p>
                  </a:txBody>
                  <a:tcPr marL="100806" marR="100806" marT="50398" marB="50398"/>
                </a:tc>
                <a:tc>
                  <a:txBody>
                    <a:bodyPr/>
                    <a:lstStyle/>
                    <a:p>
                      <a:r>
                        <a:rPr lang="de-DE" sz="1800" b="0" dirty="0" smtClean="0"/>
                        <a:t>Selects all TAG elements which have the class IDNAME</a:t>
                      </a:r>
                      <a:endParaRPr lang="de-DE" sz="1800" b="0" dirty="0"/>
                    </a:p>
                  </a:txBody>
                  <a:tcPr marL="100806" marR="100806" marT="50398" marB="50398"/>
                </a:tc>
              </a:tr>
              <a:tr h="705570">
                <a:tc>
                  <a:txBody>
                    <a:bodyPr/>
                    <a:lstStyle/>
                    <a:p>
                      <a:r>
                        <a:rPr lang="de-DE" sz="1700" dirty="0" smtClean="0"/>
                        <a:t>TAG1 + TAG2</a:t>
                      </a:r>
                      <a:endParaRPr lang="de-DE" sz="1700" dirty="0"/>
                    </a:p>
                  </a:txBody>
                  <a:tcPr marL="100806" marR="100806" marT="50398" marB="50398"/>
                </a:tc>
                <a:tc>
                  <a:txBody>
                    <a:bodyPr/>
                    <a:lstStyle/>
                    <a:p>
                      <a:r>
                        <a:rPr lang="de-DE" sz="1800" b="0" dirty="0" smtClean="0"/>
                        <a:t>Selects the</a:t>
                      </a:r>
                      <a:r>
                        <a:rPr lang="de-DE" sz="1800" b="0" baseline="0" dirty="0" smtClean="0"/>
                        <a:t> first adjacent TAG2 element after the TAG1 element</a:t>
                      </a:r>
                      <a:endParaRPr lang="de-DE" sz="1800" b="0" dirty="0"/>
                    </a:p>
                  </a:txBody>
                  <a:tcPr marL="100806" marR="100806" marT="50398" marB="50398"/>
                </a:tc>
              </a:tr>
            </a:tbl>
          </a:graphicData>
        </a:graphic>
      </p:graphicFrame>
      <p:sp>
        <p:nvSpPr>
          <p:cNvPr id="5" name="TextShape 1"/>
          <p:cNvSpPr txBox="1"/>
          <p:nvPr/>
        </p:nvSpPr>
        <p:spPr>
          <a:xfrm>
            <a:off x="656401" y="4537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4. Selectors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1690</Words>
  <Application>Microsoft Office PowerPoint</Application>
  <PresentationFormat>Custom</PresentationFormat>
  <Paragraphs>379</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Task: Style the HTML elements that the index.html looks like this website:</vt:lpstr>
      <vt:lpstr>Task: Style the HTML elements that the index.html looks like this website:</vt:lpstr>
      <vt:lpstr>Slide 17</vt:lpstr>
      <vt:lpstr>Slide 18</vt:lpstr>
      <vt:lpstr>Slide 19</vt:lpstr>
      <vt:lpstr>Task: Build a Styled Form</vt:lpstr>
      <vt:lpstr>Task: Build a Styled Form</vt:lpstr>
      <vt:lpstr>Task: Build a Styled Form</vt:lpstr>
      <vt:lpstr>Task: Build a Styled Form</vt:lpstr>
      <vt:lpstr>Task: Build a Styled Form</vt:lpstr>
      <vt:lpstr>Slide 25</vt:lpstr>
      <vt:lpstr>Slide 26</vt:lpstr>
      <vt:lpstr>Slide 27</vt:lpstr>
      <vt:lpstr>Slide 28</vt:lpstr>
      <vt:lpstr>Slide 29</vt:lpstr>
      <vt:lpstr>Slide 30</vt:lpstr>
      <vt:lpstr>Slide 31</vt:lpstr>
      <vt:lpstr>Slide 32</vt:lpstr>
      <vt:lpstr>Slide 33</vt:lpstr>
      <vt:lpstr>Slide 34</vt:lpstr>
      <vt:lpstr>Slide 35</vt:lpstr>
      <vt:lpstr>7. Float</vt:lpstr>
      <vt:lpstr>Slide 37</vt:lpstr>
      <vt:lpstr>Slide 38</vt:lpstr>
      <vt:lpstr>Task: Build the following floating layout</vt:lpstr>
      <vt:lpstr>Slide 40</vt:lpstr>
      <vt:lpstr>Task: Implement the Stylesheet</vt:lpstr>
      <vt:lpstr>Task: Implement the Stylesheet</vt:lpstr>
      <vt:lpstr>Task: Implement the Stylesheet</vt:lpstr>
      <vt:lpstr>Task: Implement the Stylesheet</vt:lpstr>
      <vt:lpstr>Task: Implement the Stylesheet</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janwin</dc:creator>
  <cp:lastModifiedBy>janwin</cp:lastModifiedBy>
  <cp:revision>156</cp:revision>
  <dcterms:created xsi:type="dcterms:W3CDTF">2018-03-29T14:31:53Z</dcterms:created>
  <dcterms:modified xsi:type="dcterms:W3CDTF">2018-04-24T18:14:00Z</dcterms:modified>
  <dc:language>en-US</dc:language>
</cp:coreProperties>
</file>